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78" r:id="rId3"/>
    <p:sldId id="269" r:id="rId4"/>
    <p:sldId id="257" r:id="rId5"/>
    <p:sldId id="261" r:id="rId6"/>
    <p:sldId id="275" r:id="rId7"/>
    <p:sldId id="276" r:id="rId8"/>
    <p:sldId id="277" r:id="rId9"/>
    <p:sldId id="264" r:id="rId10"/>
    <p:sldId id="262" r:id="rId11"/>
    <p:sldId id="266" r:id="rId12"/>
    <p:sldId id="270" r:id="rId13"/>
    <p:sldId id="267" r:id="rId14"/>
    <p:sldId id="265" r:id="rId15"/>
    <p:sldId id="263" r:id="rId16"/>
    <p:sldId id="268" r:id="rId17"/>
    <p:sldId id="288" r:id="rId18"/>
    <p:sldId id="287" r:id="rId19"/>
    <p:sldId id="285" r:id="rId20"/>
    <p:sldId id="286" r:id="rId21"/>
    <p:sldId id="273" r:id="rId22"/>
    <p:sldId id="271" r:id="rId23"/>
    <p:sldId id="272" r:id="rId24"/>
    <p:sldId id="280" r:id="rId25"/>
    <p:sldId id="279" r:id="rId26"/>
    <p:sldId id="281" r:id="rId27"/>
    <p:sldId id="282" r:id="rId28"/>
    <p:sldId id="283" r:id="rId29"/>
    <p:sldId id="274"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867F7-2ADB-48FF-B379-D3E86AE12E4E}" type="datetimeFigureOut">
              <a:rPr lang="en-US" smtClean="0"/>
              <a:t>11/13/2015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E55AF-BF45-49EF-A11A-AC3ADB3F2711}" type="slidenum">
              <a:rPr lang="en-US" smtClean="0"/>
              <a:t>‹#›</a:t>
            </a:fld>
            <a:endParaRPr lang="en-US"/>
          </a:p>
        </p:txBody>
      </p:sp>
    </p:spTree>
    <p:extLst>
      <p:ext uri="{BB962C8B-B14F-4D97-AF65-F5344CB8AC3E}">
        <p14:creationId xmlns:p14="http://schemas.microsoft.com/office/powerpoint/2010/main" val="105898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7E55AF-BF45-49EF-A11A-AC3ADB3F2711}" type="slidenum">
              <a:rPr lang="en-US" smtClean="0"/>
              <a:t>1</a:t>
            </a:fld>
            <a:endParaRPr lang="en-US"/>
          </a:p>
        </p:txBody>
      </p:sp>
    </p:spTree>
    <p:extLst>
      <p:ext uri="{BB962C8B-B14F-4D97-AF65-F5344CB8AC3E}">
        <p14:creationId xmlns:p14="http://schemas.microsoft.com/office/powerpoint/2010/main" val="596291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3"/>
          <p:cNvSpPr txBox="1">
            <a:spLocks/>
          </p:cNvSpPr>
          <p:nvPr userDrawn="1"/>
        </p:nvSpPr>
        <p:spPr>
          <a:xfrm>
            <a:off x="5992837" y="182879"/>
            <a:ext cx="5917810" cy="242675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i="1" dirty="0" smtClean="0"/>
              <a:t>Navigating the Common Core </a:t>
            </a:r>
          </a:p>
          <a:p>
            <a:pPr algn="ctr"/>
            <a:r>
              <a:rPr lang="en-US" sz="5400" b="1" i="1" dirty="0" smtClean="0"/>
              <a:t>in Rough Water</a:t>
            </a:r>
            <a:endParaRPr lang="en-US" sz="5400" b="1" i="1" dirty="0"/>
          </a:p>
        </p:txBody>
      </p:sp>
      <p:sp>
        <p:nvSpPr>
          <p:cNvPr id="4" name="Date Placeholder 3"/>
          <p:cNvSpPr>
            <a:spLocks noGrp="1"/>
          </p:cNvSpPr>
          <p:nvPr>
            <p:ph type="dt" sz="half" idx="10"/>
          </p:nvPr>
        </p:nvSpPr>
        <p:spPr>
          <a:xfrm>
            <a:off x="166687" y="6356349"/>
            <a:ext cx="1304926" cy="365125"/>
          </a:xfrm>
        </p:spPr>
        <p:txBody>
          <a:bodyPr/>
          <a:lstStyle/>
          <a:p>
            <a:fld id="{B0313192-5F1A-4FF9-83C3-D76BD5C74832}" type="datetime1">
              <a:rPr lang="en-US" smtClean="0"/>
              <a:t>11/13/2015</a:t>
            </a:fld>
            <a:endParaRPr lang="en-US"/>
          </a:p>
        </p:txBody>
      </p:sp>
      <p:sp>
        <p:nvSpPr>
          <p:cNvPr id="5" name="Footer Placeholder 4"/>
          <p:cNvSpPr>
            <a:spLocks noGrp="1"/>
          </p:cNvSpPr>
          <p:nvPr>
            <p:ph type="ftr" sz="quarter" idx="11"/>
          </p:nvPr>
        </p:nvSpPr>
        <p:spPr>
          <a:xfrm>
            <a:off x="10668000" y="6369048"/>
            <a:ext cx="1376363" cy="365125"/>
          </a:xfrm>
        </p:spPr>
        <p:txBody>
          <a:bodyPr/>
          <a:lstStyle/>
          <a:p>
            <a:r>
              <a:rPr lang="en-US" dirty="0" smtClean="0"/>
              <a:t>©Bill </a:t>
            </a:r>
            <a:r>
              <a:rPr lang="en-US" dirty="0" err="1" smtClean="0"/>
              <a:t>Caroscio</a:t>
            </a:r>
            <a:endParaRPr lang="en-US" dirty="0"/>
          </a:p>
        </p:txBody>
      </p:sp>
      <p:sp>
        <p:nvSpPr>
          <p:cNvPr id="6" name="Subtitle 4"/>
          <p:cNvSpPr>
            <a:spLocks noGrp="1"/>
          </p:cNvSpPr>
          <p:nvPr>
            <p:ph type="subTitle" idx="1"/>
          </p:nvPr>
        </p:nvSpPr>
        <p:spPr>
          <a:xfrm>
            <a:off x="5992837" y="2884585"/>
            <a:ext cx="5917809" cy="285503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lvl1pPr marL="0" indent="0" algn="ctr">
              <a:buNone/>
              <a:defRPr/>
            </a:lvl1pPr>
          </a:lstStyle>
          <a:p>
            <a:r>
              <a:rPr lang="en-US" sz="3600" b="1" dirty="0" smtClean="0"/>
              <a:t>NYSAMS</a:t>
            </a:r>
          </a:p>
          <a:p>
            <a:r>
              <a:rPr lang="en-US" dirty="0" smtClean="0"/>
              <a:t>Annual Breakfast Meeting</a:t>
            </a:r>
          </a:p>
          <a:p>
            <a:r>
              <a:rPr lang="en-US" dirty="0" smtClean="0"/>
              <a:t>November 13</a:t>
            </a:r>
            <a:r>
              <a:rPr lang="en-US" baseline="30000" dirty="0" smtClean="0"/>
              <a:t>th</a:t>
            </a:r>
            <a:r>
              <a:rPr lang="en-US" dirty="0" smtClean="0"/>
              <a:t>, 2015</a:t>
            </a:r>
          </a:p>
          <a:p>
            <a:r>
              <a:rPr lang="en-US" dirty="0" smtClean="0"/>
              <a:t>Hyatt Regency – Rochester, NY</a:t>
            </a:r>
          </a:p>
          <a:p>
            <a:r>
              <a:rPr lang="en-US" dirty="0" smtClean="0"/>
              <a:t>Bill </a:t>
            </a:r>
            <a:r>
              <a:rPr lang="en-US" dirty="0" err="1" smtClean="0"/>
              <a:t>Caroscio</a:t>
            </a:r>
            <a:endParaRPr lang="en-US" dirty="0" smtClean="0"/>
          </a:p>
          <a:p>
            <a:r>
              <a:rPr lang="en-US" dirty="0" smtClean="0"/>
              <a:t>bcaroscio@gmail.com</a:t>
            </a:r>
          </a:p>
        </p:txBody>
      </p:sp>
    </p:spTree>
    <p:extLst>
      <p:ext uri="{BB962C8B-B14F-4D97-AF65-F5344CB8AC3E}">
        <p14:creationId xmlns:p14="http://schemas.microsoft.com/office/powerpoint/2010/main" val="42642291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FF01C-F87D-4486-8263-BE360A1A8CF8}" type="datetime1">
              <a:rPr lang="en-US" smtClean="0"/>
              <a:t>11/13/2015</a:t>
            </a:fld>
            <a:endParaRPr lang="en-US"/>
          </a:p>
        </p:txBody>
      </p:sp>
      <p:sp>
        <p:nvSpPr>
          <p:cNvPr id="5" name="Footer Placeholder 4"/>
          <p:cNvSpPr>
            <a:spLocks noGrp="1"/>
          </p:cNvSpPr>
          <p:nvPr>
            <p:ph type="ftr" sz="quarter" idx="11"/>
          </p:nvPr>
        </p:nvSpPr>
        <p:spPr/>
        <p:txBody>
          <a:bodyPr/>
          <a:lstStyle/>
          <a:p>
            <a:r>
              <a:rPr lang="en-US" smtClean="0"/>
              <a:t>©Bill Caroscio</a:t>
            </a:r>
            <a:endParaRPr lang="en-US"/>
          </a:p>
        </p:txBody>
      </p:sp>
      <p:sp>
        <p:nvSpPr>
          <p:cNvPr id="6" name="Slide Number Placeholder 5"/>
          <p:cNvSpPr>
            <a:spLocks noGrp="1"/>
          </p:cNvSpPr>
          <p:nvPr>
            <p:ph type="sldNum" sz="quarter" idx="12"/>
          </p:nvPr>
        </p:nvSpPr>
        <p:spPr/>
        <p:txBody>
          <a:bodyPr/>
          <a:lstStyle/>
          <a:p>
            <a:fld id="{297535F6-39EE-4D9D-B844-E94E0E29CD61}" type="slidenum">
              <a:rPr lang="en-US" smtClean="0"/>
              <a:t>‹#›</a:t>
            </a:fld>
            <a:endParaRPr lang="en-US"/>
          </a:p>
        </p:txBody>
      </p:sp>
    </p:spTree>
    <p:extLst>
      <p:ext uri="{BB962C8B-B14F-4D97-AF65-F5344CB8AC3E}">
        <p14:creationId xmlns:p14="http://schemas.microsoft.com/office/powerpoint/2010/main" val="34833320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26CC30-71BF-496A-8286-4D911DABE963}" type="datetime1">
              <a:rPr lang="en-US" smtClean="0"/>
              <a:t>11/13/2015</a:t>
            </a:fld>
            <a:endParaRPr lang="en-US"/>
          </a:p>
        </p:txBody>
      </p:sp>
      <p:sp>
        <p:nvSpPr>
          <p:cNvPr id="8" name="Footer Placeholder 7"/>
          <p:cNvSpPr>
            <a:spLocks noGrp="1"/>
          </p:cNvSpPr>
          <p:nvPr>
            <p:ph type="ftr" sz="quarter" idx="11"/>
          </p:nvPr>
        </p:nvSpPr>
        <p:spPr/>
        <p:txBody>
          <a:bodyPr/>
          <a:lstStyle/>
          <a:p>
            <a:r>
              <a:rPr lang="en-US" smtClean="0"/>
              <a:t>©Bill Caroscio</a:t>
            </a:r>
            <a:endParaRPr lang="en-US"/>
          </a:p>
        </p:txBody>
      </p:sp>
      <p:sp>
        <p:nvSpPr>
          <p:cNvPr id="9" name="Slide Number Placeholder 8"/>
          <p:cNvSpPr>
            <a:spLocks noGrp="1"/>
          </p:cNvSpPr>
          <p:nvPr>
            <p:ph type="sldNum" sz="quarter" idx="12"/>
          </p:nvPr>
        </p:nvSpPr>
        <p:spPr/>
        <p:txBody>
          <a:bodyPr/>
          <a:lstStyle/>
          <a:p>
            <a:fld id="{297535F6-39EE-4D9D-B844-E94E0E29CD61}" type="slidenum">
              <a:rPr lang="en-US" smtClean="0"/>
              <a:t>‹#›</a:t>
            </a:fld>
            <a:endParaRPr lang="en-US"/>
          </a:p>
        </p:txBody>
      </p:sp>
    </p:spTree>
    <p:extLst>
      <p:ext uri="{BB962C8B-B14F-4D97-AF65-F5344CB8AC3E}">
        <p14:creationId xmlns:p14="http://schemas.microsoft.com/office/powerpoint/2010/main" val="2798522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D33B-807A-4A68-8E0C-C64079300A26}" type="datetime1">
              <a:rPr lang="en-US" smtClean="0"/>
              <a:t>11/13/2015</a:t>
            </a:fld>
            <a:endParaRPr lang="en-US"/>
          </a:p>
        </p:txBody>
      </p:sp>
      <p:sp>
        <p:nvSpPr>
          <p:cNvPr id="3" name="Footer Placeholder 2"/>
          <p:cNvSpPr>
            <a:spLocks noGrp="1"/>
          </p:cNvSpPr>
          <p:nvPr>
            <p:ph type="ftr" sz="quarter" idx="11"/>
          </p:nvPr>
        </p:nvSpPr>
        <p:spPr/>
        <p:txBody>
          <a:bodyPr/>
          <a:lstStyle/>
          <a:p>
            <a:r>
              <a:rPr lang="en-US" smtClean="0"/>
              <a:t>©Bill Caroscio</a:t>
            </a:r>
            <a:endParaRPr lang="en-US"/>
          </a:p>
        </p:txBody>
      </p:sp>
      <p:sp>
        <p:nvSpPr>
          <p:cNvPr id="4" name="Slide Number Placeholder 3"/>
          <p:cNvSpPr>
            <a:spLocks noGrp="1"/>
          </p:cNvSpPr>
          <p:nvPr>
            <p:ph type="sldNum" sz="quarter" idx="12"/>
          </p:nvPr>
        </p:nvSpPr>
        <p:spPr/>
        <p:txBody>
          <a:bodyPr/>
          <a:lstStyle/>
          <a:p>
            <a:fld id="{297535F6-39EE-4D9D-B844-E94E0E29CD61}" type="slidenum">
              <a:rPr lang="en-US" smtClean="0"/>
              <a:t>‹#›</a:t>
            </a:fld>
            <a:endParaRPr lang="en-US"/>
          </a:p>
        </p:txBody>
      </p:sp>
    </p:spTree>
    <p:extLst>
      <p:ext uri="{BB962C8B-B14F-4D97-AF65-F5344CB8AC3E}">
        <p14:creationId xmlns:p14="http://schemas.microsoft.com/office/powerpoint/2010/main" val="29259055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1600200"/>
          </a:xfrm>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2411413" y="1957387"/>
            <a:ext cx="91900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10753725" y="6370638"/>
            <a:ext cx="1276350" cy="365125"/>
          </a:xfrm>
        </p:spPr>
        <p:txBody>
          <a:bodyPr/>
          <a:lstStyle/>
          <a:p>
            <a:r>
              <a:rPr lang="en-US" dirty="0" smtClean="0"/>
              <a:t>©Bill </a:t>
            </a:r>
            <a:r>
              <a:rPr lang="en-US" dirty="0" err="1" smtClean="0"/>
              <a:t>Caroscio</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06" r="58797"/>
          <a:stretch/>
        </p:blipFill>
        <p:spPr>
          <a:xfrm>
            <a:off x="0" y="-1"/>
            <a:ext cx="2128838" cy="6853237"/>
          </a:xfrm>
          <a:prstGeom prst="rect">
            <a:avLst/>
          </a:prstGeom>
          <a:effectLst>
            <a:outerShdw blurRad="139700" dist="101600" dir="18900000" algn="bl" rotWithShape="0">
              <a:schemeClr val="accent1">
                <a:lumMod val="60000"/>
                <a:lumOff val="40000"/>
                <a:alpha val="52000"/>
              </a:schemeClr>
            </a:outerShdw>
          </a:effectLst>
        </p:spPr>
      </p:pic>
    </p:spTree>
    <p:extLst>
      <p:ext uri="{BB962C8B-B14F-4D97-AF65-F5344CB8AC3E}">
        <p14:creationId xmlns:p14="http://schemas.microsoft.com/office/powerpoint/2010/main" val="31465382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7DDC2-E2F1-4C5B-80C5-06FD33182D69}" type="datetime1">
              <a:rPr lang="en-US" smtClean="0"/>
              <a:t>11/13/2015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©Bill </a:t>
            </a:r>
            <a:r>
              <a:rPr lang="en-US" dirty="0" err="1" smtClean="0"/>
              <a:t>Caroscio</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535F6-39EE-4D9D-B844-E94E0E29CD61}" type="slidenum">
              <a:rPr lang="en-US" smtClean="0"/>
              <a:t>‹#›</a:t>
            </a:fld>
            <a:endParaRPr lang="en-US"/>
          </a:p>
        </p:txBody>
      </p:sp>
    </p:spTree>
    <p:extLst>
      <p:ext uri="{BB962C8B-B14F-4D97-AF65-F5344CB8AC3E}">
        <p14:creationId xmlns:p14="http://schemas.microsoft.com/office/powerpoint/2010/main" val="1821474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7"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Parabola.tns"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The_Painted_Cube.tns"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th%20Software/TI-Nspire%20CX%20CAS%20Teacher%20Software.lnk" TargetMode="External"/><Relationship Id="rId2" Type="http://schemas.openxmlformats.org/officeDocument/2006/relationships/image" Target="../media/image100.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LOS.tns" TargetMode="Externa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psychologytoday.com/blog/child-development-central/201401/when-will-we-ever-learn"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2.jp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images.google.com/imgres?imgurl=http://www.atomicarchive.com/Images/bio/B03.jpg&amp;imgrefurl=http://www.atomicarchive.com/Bios/vonNeumannPhoto.shtml&amp;h=410&amp;w=360&amp;sz=30&amp;tbnid=z__h9wWlZY0J:&amp;tbnh=121&amp;tbnw=106&amp;hl=en&amp;start=2&amp;prev=/images?q%3DJohn%2BVon%2BNeumann%26svnum%3D10%26hl%3Den%26lr%3D" TargetMode="External"/><Relationship Id="rId1" Type="http://schemas.openxmlformats.org/officeDocument/2006/relationships/slideLayout" Target="../slideLayouts/slideLayout5.xml"/><Relationship Id="rId6" Type="http://schemas.openxmlformats.org/officeDocument/2006/relationships/hyperlink" Target="http://images.google.com/imgres?imgurl=http://www.amt.canberra.edu.au/polya.jpg&amp;imgrefurl=http://www.amt.canberra.edu.au/polya.html&amp;h=320&amp;w=242&amp;sz=18&amp;tbnid=erjlUooQQQAJ:&amp;tbnh=113&amp;tbnw=85&amp;hl=en&amp;start=6&amp;prev=/images?q%3Dpolya%26svnum%3D10%26hl%3Den%26lr%3D" TargetMode="External"/><Relationship Id="rId5" Type="http://schemas.openxmlformats.org/officeDocument/2006/relationships/image" Target="../media/image4.jpeg"/><Relationship Id="rId4" Type="http://schemas.openxmlformats.org/officeDocument/2006/relationships/hyperlink" Target="http://images.google.com/imgres?imgurl=http://www.th.physik.uni-frankfurt.de/~jr/gif/stamps/stamp_neumann.jpg&amp;imgrefurl=http://www.th.physik.uni-frankfurt.de/~jr/gif/stamps/&amp;h=387&amp;w=561&amp;sz=28&amp;tbnid=_ar3F4MWMTIJ:&amp;tbnh=90&amp;tbnw=131&amp;hl=en&amp;start=5&amp;prev=/images?q%3DJohn%2BVon%2BNeumann%26svnum%3D10%26hl%3Den%26lr%3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xVm2dbMdXRs" TargetMode="External"/><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hyperlink" Target="http://www.pbs.org/newshour/bb/will-sink-will-survive-states-test-common-co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6733735" y="182879"/>
            <a:ext cx="5176911" cy="242675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b="1" i="1" dirty="0" smtClean="0"/>
              <a:t>Navigating the Common Core in Rough Water</a:t>
            </a:r>
            <a:endParaRPr lang="en-US" b="1" i="1" dirty="0"/>
          </a:p>
        </p:txBody>
      </p:sp>
      <p:sp>
        <p:nvSpPr>
          <p:cNvPr id="5" name="Subtitle 4"/>
          <p:cNvSpPr>
            <a:spLocks noGrp="1"/>
          </p:cNvSpPr>
          <p:nvPr>
            <p:ph type="subTitle" idx="4294967295"/>
          </p:nvPr>
        </p:nvSpPr>
        <p:spPr>
          <a:xfrm>
            <a:off x="5992837" y="2884585"/>
            <a:ext cx="5917809" cy="285503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r>
              <a:rPr lang="en-US" sz="3600" b="1" dirty="0" smtClean="0"/>
              <a:t>NYSAMS</a:t>
            </a:r>
          </a:p>
          <a:p>
            <a:r>
              <a:rPr lang="en-US" dirty="0" smtClean="0"/>
              <a:t>Annual Breakfast Meeting</a:t>
            </a:r>
          </a:p>
          <a:p>
            <a:r>
              <a:rPr lang="en-US" dirty="0" smtClean="0"/>
              <a:t>November 13</a:t>
            </a:r>
            <a:r>
              <a:rPr lang="en-US" baseline="30000" dirty="0" smtClean="0"/>
              <a:t>th</a:t>
            </a:r>
            <a:r>
              <a:rPr lang="en-US" dirty="0" smtClean="0"/>
              <a:t>, 2015</a:t>
            </a:r>
          </a:p>
          <a:p>
            <a:r>
              <a:rPr lang="en-US" dirty="0" smtClean="0"/>
              <a:t>Hyatt Regency – Rochester, NY</a:t>
            </a:r>
          </a:p>
          <a:p>
            <a:r>
              <a:rPr lang="en-US" dirty="0" smtClean="0"/>
              <a:t>Bill </a:t>
            </a:r>
            <a:r>
              <a:rPr lang="en-US" dirty="0" err="1" smtClean="0"/>
              <a:t>Caroscio</a:t>
            </a:r>
            <a:endParaRPr lang="en-US" dirty="0" smtClean="0"/>
          </a:p>
          <a:p>
            <a:r>
              <a:rPr lang="en-US" dirty="0" smtClean="0"/>
              <a:t>bcaroscio@gmail.com</a:t>
            </a:r>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424466" y="4652682"/>
            <a:ext cx="1525358" cy="1425207"/>
          </a:xfrm>
          <a:prstGeom prst="rect">
            <a:avLst/>
          </a:prstGeom>
        </p:spPr>
      </p:pic>
      <p:sp>
        <p:nvSpPr>
          <p:cNvPr id="6" name="Title 3"/>
          <p:cNvSpPr txBox="1">
            <a:spLocks/>
          </p:cNvSpPr>
          <p:nvPr/>
        </p:nvSpPr>
        <p:spPr>
          <a:xfrm>
            <a:off x="6733735" y="182879"/>
            <a:ext cx="5176911" cy="242675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smtClean="0">
                <a:solidFill>
                  <a:srgbClr val="FF0000"/>
                </a:solidFill>
              </a:rPr>
              <a:t>Some Thoughts from an Old Sailor!!</a:t>
            </a:r>
            <a:endParaRPr lang="en-US" b="1" i="1" dirty="0">
              <a:solidFill>
                <a:srgbClr val="FF0000"/>
              </a:solidFill>
            </a:endParaRPr>
          </a:p>
        </p:txBody>
      </p:sp>
    </p:spTree>
    <p:extLst>
      <p:ext uri="{BB962C8B-B14F-4D97-AF65-F5344CB8AC3E}">
        <p14:creationId xmlns:p14="http://schemas.microsoft.com/office/powerpoint/2010/main" val="148719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xit" presetSubtype="3" fill="hold" nodeType="withEffect">
                                  <p:stCondLst>
                                    <p:cond delay="0"/>
                                  </p:stCondLst>
                                  <p:childTnLst>
                                    <p:anim calcmode="lin" valueType="num">
                                      <p:cBhvr additive="base">
                                        <p:cTn id="9" dur="2000"/>
                                        <p:tgtEl>
                                          <p:spTgt spid="7"/>
                                        </p:tgtEl>
                                        <p:attrNameLst>
                                          <p:attrName>ppt_x</p:attrName>
                                        </p:attrNameLst>
                                      </p:cBhvr>
                                      <p:tavLst>
                                        <p:tav tm="0">
                                          <p:val>
                                            <p:strVal val="ppt_x"/>
                                          </p:val>
                                        </p:tav>
                                        <p:tav tm="100000">
                                          <p:val>
                                            <p:strVal val="1+ppt_w/2"/>
                                          </p:val>
                                        </p:tav>
                                      </p:tavLst>
                                    </p:anim>
                                    <p:anim calcmode="lin" valueType="num">
                                      <p:cBhvr additive="base">
                                        <p:cTn id="10" dur="2000"/>
                                        <p:tgtEl>
                                          <p:spTgt spid="7"/>
                                        </p:tgtEl>
                                        <p:attrNameLst>
                                          <p:attrName>ppt_y</p:attrName>
                                        </p:attrNameLst>
                                      </p:cBhvr>
                                      <p:tavLst>
                                        <p:tav tm="0">
                                          <p:val>
                                            <p:strVal val="ppt_y"/>
                                          </p:val>
                                        </p:tav>
                                        <p:tav tm="100000">
                                          <p:val>
                                            <p:strVal val="0-ppt_h/2"/>
                                          </p:val>
                                        </p:tav>
                                      </p:tavLst>
                                    </p:anim>
                                    <p:set>
                                      <p:cBhvr>
                                        <p:cTn id="11" dur="1" fill="hold">
                                          <p:stCondLst>
                                            <p:cond delay="1999"/>
                                          </p:stCondLst>
                                        </p:cTn>
                                        <p:tgtEl>
                                          <p:spTgt spid="7"/>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©Bill Caroscio</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00459955"/>
              </p:ext>
            </p:extLst>
          </p:nvPr>
        </p:nvGraphicFramePr>
        <p:xfrm>
          <a:off x="2675965" y="188260"/>
          <a:ext cx="8957982" cy="5908440"/>
        </p:xfrm>
        <a:graphic>
          <a:graphicData uri="http://schemas.openxmlformats.org/drawingml/2006/table">
            <a:tbl>
              <a:tblPr firstRow="1" bandRow="1">
                <a:tableStyleId>{93296810-A885-4BE3-A3E7-6D5BEEA58F35}</a:tableStyleId>
              </a:tblPr>
              <a:tblGrid>
                <a:gridCol w="3483660"/>
                <a:gridCol w="995331"/>
                <a:gridCol w="3234827"/>
                <a:gridCol w="1244164"/>
              </a:tblGrid>
              <a:tr h="633999">
                <a:tc gridSpan="4">
                  <a:txBody>
                    <a:bodyPr/>
                    <a:lstStyle/>
                    <a:p>
                      <a:r>
                        <a:rPr lang="en-US" sz="2800" dirty="0" smtClean="0"/>
                        <a:t>Standards for Mathematical</a:t>
                      </a:r>
                      <a:r>
                        <a:rPr lang="en-US" sz="2800" baseline="0" dirty="0" smtClean="0"/>
                        <a:t> Practice (SMP)</a:t>
                      </a:r>
                      <a:endParaRPr lang="en-US" sz="2800" dirty="0"/>
                    </a:p>
                  </a:txBody>
                  <a:tcPr marT="45723" marB="45723">
                    <a:solidFill>
                      <a:srgbClr val="C0000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r>
              <a:tr h="1342585">
                <a:tc>
                  <a:txBody>
                    <a:bodyPr/>
                    <a:lstStyle/>
                    <a:p>
                      <a:r>
                        <a:rPr lang="en-US" sz="1800" dirty="0" smtClean="0"/>
                        <a:t>Make </a:t>
                      </a:r>
                      <a:r>
                        <a:rPr lang="en-US" sz="1800" b="1" dirty="0" smtClean="0">
                          <a:solidFill>
                            <a:srgbClr val="FF0000"/>
                          </a:solidFill>
                        </a:rPr>
                        <a:t>sense</a:t>
                      </a:r>
                      <a:r>
                        <a:rPr lang="en-US" sz="1800" dirty="0" smtClean="0"/>
                        <a:t> of problems and persevere</a:t>
                      </a:r>
                      <a:r>
                        <a:rPr lang="en-US" sz="1800" baseline="0" dirty="0" smtClean="0"/>
                        <a:t> in solving them.</a:t>
                      </a:r>
                    </a:p>
                    <a:p>
                      <a:r>
                        <a:rPr lang="en-US" sz="1200" dirty="0" smtClean="0"/>
                        <a:t>What is the unknown? What are the data? What</a:t>
                      </a:r>
                      <a:r>
                        <a:rPr lang="en-US" sz="1200" baseline="0" dirty="0" smtClean="0"/>
                        <a:t> is the condition? </a:t>
                      </a:r>
                      <a:endParaRPr lang="en-US" sz="1200" dirty="0" smtClean="0"/>
                    </a:p>
                    <a:p>
                      <a:endParaRPr lang="en-US" sz="1800" dirty="0"/>
                    </a:p>
                  </a:txBody>
                  <a:tcPr marT="45723" marB="45723"/>
                </a:tc>
                <a:tc>
                  <a:txBody>
                    <a:bodyPr/>
                    <a:lstStyle/>
                    <a:p>
                      <a:endParaRPr lang="en-US" sz="1800" dirty="0"/>
                    </a:p>
                  </a:txBody>
                  <a:tcPr marT="45723" marB="45723"/>
                </a:tc>
                <a:tc>
                  <a:txBody>
                    <a:bodyPr/>
                    <a:lstStyle/>
                    <a:p>
                      <a:r>
                        <a:rPr lang="en-US" sz="1800" dirty="0" smtClean="0"/>
                        <a:t>Use appropriate</a:t>
                      </a:r>
                      <a:r>
                        <a:rPr lang="en-US" sz="1800" b="1" dirty="0" smtClean="0">
                          <a:solidFill>
                            <a:srgbClr val="FF0000"/>
                          </a:solidFill>
                        </a:rPr>
                        <a:t> tools </a:t>
                      </a:r>
                      <a:r>
                        <a:rPr lang="en-US" sz="1800" dirty="0" smtClean="0"/>
                        <a:t>strategically.</a:t>
                      </a:r>
                    </a:p>
                    <a:p>
                      <a:r>
                        <a:rPr lang="en-US" sz="1200" dirty="0" smtClean="0"/>
                        <a:t>Use technological</a:t>
                      </a:r>
                      <a:r>
                        <a:rPr lang="en-US" sz="1200" baseline="0" dirty="0" smtClean="0"/>
                        <a:t> tools to explore and deepen understanding of concepts.</a:t>
                      </a:r>
                      <a:endParaRPr lang="en-US" sz="1200" dirty="0"/>
                    </a:p>
                  </a:txBody>
                  <a:tcPr marT="45723" marB="45723"/>
                </a:tc>
                <a:tc>
                  <a:txBody>
                    <a:bodyPr/>
                    <a:lstStyle/>
                    <a:p>
                      <a:endParaRPr lang="en-US" sz="1800" dirty="0"/>
                    </a:p>
                  </a:txBody>
                  <a:tcPr marT="45723" marB="45723"/>
                </a:tc>
              </a:tr>
              <a:tr h="1246686">
                <a:tc>
                  <a:txBody>
                    <a:bodyPr/>
                    <a:lstStyle/>
                    <a:p>
                      <a:r>
                        <a:rPr lang="en-US" sz="1800" b="1" dirty="0" smtClean="0">
                          <a:solidFill>
                            <a:srgbClr val="FF0000"/>
                          </a:solidFill>
                        </a:rPr>
                        <a:t>Reason</a:t>
                      </a:r>
                      <a:r>
                        <a:rPr lang="en-US" sz="1800" dirty="0" smtClean="0"/>
                        <a:t> abstractly and quantitatively.</a:t>
                      </a:r>
                    </a:p>
                    <a:p>
                      <a:r>
                        <a:rPr lang="en-US" sz="1200" dirty="0" smtClean="0"/>
                        <a:t>Make sense of quantities</a:t>
                      </a:r>
                      <a:r>
                        <a:rPr lang="en-US" sz="1200" baseline="0" dirty="0" smtClean="0"/>
                        <a:t> and their relationships. </a:t>
                      </a:r>
                      <a:r>
                        <a:rPr lang="en-US" sz="1200" i="1" baseline="0" dirty="0" smtClean="0"/>
                        <a:t>Contextualize</a:t>
                      </a:r>
                      <a:r>
                        <a:rPr lang="en-US" sz="1200" baseline="0" dirty="0" smtClean="0"/>
                        <a:t> and/or </a:t>
                      </a:r>
                      <a:r>
                        <a:rPr lang="en-US" sz="1200" i="1" baseline="0" dirty="0" smtClean="0"/>
                        <a:t>Decontextualize</a:t>
                      </a:r>
                      <a:r>
                        <a:rPr lang="en-US" sz="1200" baseline="0" dirty="0" smtClean="0"/>
                        <a:t>.</a:t>
                      </a:r>
                      <a:endParaRPr lang="en-US" sz="1800" dirty="0"/>
                    </a:p>
                  </a:txBody>
                  <a:tcPr marT="45723" marB="45723"/>
                </a:tc>
                <a:tc>
                  <a:txBody>
                    <a:bodyPr/>
                    <a:lstStyle/>
                    <a:p>
                      <a:endParaRPr lang="en-US" sz="1800" dirty="0"/>
                    </a:p>
                  </a:txBody>
                  <a:tcPr marT="45723" marB="45723"/>
                </a:tc>
                <a:tc>
                  <a:txBody>
                    <a:bodyPr/>
                    <a:lstStyle/>
                    <a:p>
                      <a:r>
                        <a:rPr lang="en-US" sz="1800" dirty="0" smtClean="0"/>
                        <a:t>Attend to </a:t>
                      </a:r>
                      <a:r>
                        <a:rPr lang="en-US" sz="1800" b="1" dirty="0" smtClean="0">
                          <a:solidFill>
                            <a:srgbClr val="FF0000"/>
                          </a:solidFill>
                        </a:rPr>
                        <a:t>precision</a:t>
                      </a:r>
                      <a:r>
                        <a:rPr lang="en-US" sz="1800" dirty="0" smtClean="0"/>
                        <a:t>.</a:t>
                      </a:r>
                    </a:p>
                    <a:p>
                      <a:r>
                        <a:rPr lang="en-US" sz="1200" dirty="0" smtClean="0"/>
                        <a:t>Communicate precisely</a:t>
                      </a:r>
                      <a:r>
                        <a:rPr lang="en-US" sz="1200" baseline="0" dirty="0" smtClean="0"/>
                        <a:t> to others and calculate accurately and efficiently.</a:t>
                      </a:r>
                      <a:endParaRPr lang="en-US" sz="1200" dirty="0"/>
                    </a:p>
                  </a:txBody>
                  <a:tcPr marT="45723" marB="45723"/>
                </a:tc>
                <a:tc>
                  <a:txBody>
                    <a:bodyPr/>
                    <a:lstStyle/>
                    <a:p>
                      <a:endParaRPr lang="en-US" sz="1800" dirty="0"/>
                    </a:p>
                  </a:txBody>
                  <a:tcPr marT="45723" marB="45723"/>
                </a:tc>
              </a:tr>
              <a:tr h="1342585">
                <a:tc>
                  <a:txBody>
                    <a:bodyPr/>
                    <a:lstStyle/>
                    <a:p>
                      <a:r>
                        <a:rPr lang="en-US" sz="1800" dirty="0" smtClean="0"/>
                        <a:t>Construct </a:t>
                      </a:r>
                      <a:r>
                        <a:rPr lang="en-US" sz="1800" b="1" dirty="0" smtClean="0">
                          <a:solidFill>
                            <a:srgbClr val="FF0000"/>
                          </a:solidFill>
                        </a:rPr>
                        <a:t>viable</a:t>
                      </a:r>
                      <a:r>
                        <a:rPr lang="en-US" sz="1800" b="1" baseline="0" dirty="0" smtClean="0">
                          <a:solidFill>
                            <a:srgbClr val="FF0000"/>
                          </a:solidFill>
                        </a:rPr>
                        <a:t> arguments </a:t>
                      </a:r>
                      <a:r>
                        <a:rPr lang="en-US" sz="1800" baseline="0" dirty="0" smtClean="0"/>
                        <a:t>and critique the reasoning of others.</a:t>
                      </a:r>
                      <a:endParaRPr lang="en-US" sz="1800" dirty="0" smtClean="0"/>
                    </a:p>
                    <a:p>
                      <a:r>
                        <a:rPr lang="en-US" sz="1200" dirty="0" smtClean="0"/>
                        <a:t>Make conjectures and build logical progressions.</a:t>
                      </a:r>
                      <a:endParaRPr lang="en-US" sz="1800" dirty="0"/>
                    </a:p>
                  </a:txBody>
                  <a:tcPr marT="45723" marB="45723"/>
                </a:tc>
                <a:tc>
                  <a:txBody>
                    <a:bodyPr/>
                    <a:lstStyle/>
                    <a:p>
                      <a:endParaRPr lang="en-US" sz="1800" dirty="0"/>
                    </a:p>
                  </a:txBody>
                  <a:tcPr marT="45723" marB="45723"/>
                </a:tc>
                <a:tc>
                  <a:txBody>
                    <a:bodyPr/>
                    <a:lstStyle/>
                    <a:p>
                      <a:r>
                        <a:rPr lang="en-US" sz="1800" dirty="0" smtClean="0"/>
                        <a:t>Look for and</a:t>
                      </a:r>
                      <a:r>
                        <a:rPr lang="en-US" sz="1800" baseline="0" dirty="0" smtClean="0"/>
                        <a:t> make use of </a:t>
                      </a:r>
                      <a:r>
                        <a:rPr lang="en-US" sz="1800" b="1" baseline="0" dirty="0" smtClean="0">
                          <a:solidFill>
                            <a:srgbClr val="FF0000"/>
                          </a:solidFill>
                        </a:rPr>
                        <a:t>structure</a:t>
                      </a:r>
                      <a:r>
                        <a:rPr lang="en-US" sz="1800" baseline="0" dirty="0" smtClean="0"/>
                        <a:t>.</a:t>
                      </a:r>
                    </a:p>
                    <a:p>
                      <a:r>
                        <a:rPr lang="en-US" sz="1200" baseline="0" dirty="0" smtClean="0"/>
                        <a:t>Look for patterns or structure. Draw auxiliary lines. </a:t>
                      </a:r>
                      <a:endParaRPr lang="en-US" sz="1200" dirty="0"/>
                    </a:p>
                  </a:txBody>
                  <a:tcPr marT="45723" marB="45723"/>
                </a:tc>
                <a:tc>
                  <a:txBody>
                    <a:bodyPr/>
                    <a:lstStyle/>
                    <a:p>
                      <a:endParaRPr lang="en-US" sz="1800" dirty="0"/>
                    </a:p>
                  </a:txBody>
                  <a:tcPr marT="45723" marB="45723"/>
                </a:tc>
              </a:tr>
              <a:tr h="1342585">
                <a:tc>
                  <a:txBody>
                    <a:bodyPr/>
                    <a:lstStyle/>
                    <a:p>
                      <a:r>
                        <a:rPr lang="en-US" sz="1800" b="1" dirty="0" smtClean="0">
                          <a:solidFill>
                            <a:srgbClr val="FF0000"/>
                          </a:solidFill>
                        </a:rPr>
                        <a:t>Model</a:t>
                      </a:r>
                      <a:r>
                        <a:rPr lang="en-US" sz="1800" dirty="0" smtClean="0"/>
                        <a:t> with mathematics.</a:t>
                      </a:r>
                    </a:p>
                    <a:p>
                      <a:r>
                        <a:rPr lang="en-US" sz="1200" dirty="0" smtClean="0"/>
                        <a:t>Write an equation to describe the situation. Use diagrams, tables,</a:t>
                      </a:r>
                      <a:r>
                        <a:rPr lang="en-US" sz="1200" baseline="0" dirty="0" smtClean="0"/>
                        <a:t> graphs, formulas, etc.</a:t>
                      </a:r>
                      <a:endParaRPr lang="en-US" sz="1800" dirty="0" smtClean="0"/>
                    </a:p>
                    <a:p>
                      <a:endParaRPr lang="en-US" sz="1800" dirty="0" smtClean="0"/>
                    </a:p>
                    <a:p>
                      <a:endParaRPr lang="en-US" sz="1800" dirty="0"/>
                    </a:p>
                  </a:txBody>
                  <a:tcPr marT="45723" marB="45723"/>
                </a:tc>
                <a:tc>
                  <a:txBody>
                    <a:bodyPr/>
                    <a:lstStyle/>
                    <a:p>
                      <a:endParaRPr lang="en-US" sz="1800" dirty="0"/>
                    </a:p>
                  </a:txBody>
                  <a:tcPr marT="45723" marB="45723"/>
                </a:tc>
                <a:tc>
                  <a:txBody>
                    <a:bodyPr/>
                    <a:lstStyle/>
                    <a:p>
                      <a:r>
                        <a:rPr lang="en-US" sz="1800" dirty="0" smtClean="0"/>
                        <a:t>Look for and express </a:t>
                      </a:r>
                      <a:r>
                        <a:rPr lang="en-US" sz="1800" b="1" dirty="0" smtClean="0">
                          <a:solidFill>
                            <a:srgbClr val="FF0000"/>
                          </a:solidFill>
                        </a:rPr>
                        <a:t>regularity</a:t>
                      </a:r>
                      <a:r>
                        <a:rPr lang="en-US" sz="1800" dirty="0" smtClean="0"/>
                        <a:t> in repeated reasoning.</a:t>
                      </a:r>
                    </a:p>
                    <a:p>
                      <a:r>
                        <a:rPr lang="en-US" sz="1200" dirty="0" smtClean="0"/>
                        <a:t>Are</a:t>
                      </a:r>
                      <a:r>
                        <a:rPr lang="en-US" sz="1200" baseline="0" dirty="0" smtClean="0"/>
                        <a:t> calculations repeated? Are there shortcuts? </a:t>
                      </a:r>
                      <a:endParaRPr lang="en-US" sz="1200" dirty="0"/>
                    </a:p>
                  </a:txBody>
                  <a:tcPr marT="45723" marB="45723"/>
                </a:tc>
                <a:tc>
                  <a:txBody>
                    <a:bodyPr/>
                    <a:lstStyle/>
                    <a:p>
                      <a:endParaRPr lang="en-US" sz="1800" dirty="0"/>
                    </a:p>
                  </a:txBody>
                  <a:tcPr marT="45723" marB="45723"/>
                </a:tc>
              </a:tr>
            </a:tbl>
          </a:graphicData>
        </a:graphic>
      </p:graphicFrame>
      <p:sp>
        <p:nvSpPr>
          <p:cNvPr id="6" name="TextBox 5"/>
          <p:cNvSpPr txBox="1">
            <a:spLocks noChangeArrowheads="1"/>
          </p:cNvSpPr>
          <p:nvPr/>
        </p:nvSpPr>
        <p:spPr bwMode="auto">
          <a:xfrm rot="-816356">
            <a:off x="3394542" y="1374402"/>
            <a:ext cx="2817812" cy="369888"/>
          </a:xfrm>
          <a:prstGeom prst="rect">
            <a:avLst/>
          </a:prstGeom>
          <a:solidFill>
            <a:schemeClr val="accent1">
              <a:lumMod val="60000"/>
              <a:lumOff val="40000"/>
            </a:schemeClr>
          </a:solid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Understand the problem.</a:t>
            </a:r>
          </a:p>
        </p:txBody>
      </p:sp>
      <p:sp>
        <p:nvSpPr>
          <p:cNvPr id="7" name="TextBox 6"/>
          <p:cNvSpPr txBox="1">
            <a:spLocks noChangeArrowheads="1"/>
          </p:cNvSpPr>
          <p:nvPr/>
        </p:nvSpPr>
        <p:spPr bwMode="auto">
          <a:xfrm rot="-2787770">
            <a:off x="3137367" y="3790578"/>
            <a:ext cx="3062288" cy="369887"/>
          </a:xfrm>
          <a:prstGeom prst="rect">
            <a:avLst/>
          </a:prstGeom>
          <a:solidFill>
            <a:schemeClr val="accent1">
              <a:lumMod val="60000"/>
              <a:lumOff val="40000"/>
            </a:schemeClr>
          </a:solid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          Devise a Plan.</a:t>
            </a:r>
          </a:p>
        </p:txBody>
      </p:sp>
      <p:sp>
        <p:nvSpPr>
          <p:cNvPr id="8" name="TextBox 7"/>
          <p:cNvSpPr txBox="1">
            <a:spLocks noChangeArrowheads="1"/>
          </p:cNvSpPr>
          <p:nvPr/>
        </p:nvSpPr>
        <p:spPr bwMode="auto">
          <a:xfrm rot="-2787770">
            <a:off x="6991024" y="2576934"/>
            <a:ext cx="3062287" cy="368300"/>
          </a:xfrm>
          <a:prstGeom prst="rect">
            <a:avLst/>
          </a:prstGeom>
          <a:solidFill>
            <a:schemeClr val="accent1">
              <a:lumMod val="60000"/>
              <a:lumOff val="40000"/>
            </a:schemeClr>
          </a:solid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          Carry out the Plan.</a:t>
            </a:r>
          </a:p>
        </p:txBody>
      </p:sp>
      <p:sp>
        <p:nvSpPr>
          <p:cNvPr id="9" name="TextBox 8"/>
          <p:cNvSpPr txBox="1">
            <a:spLocks noChangeArrowheads="1"/>
          </p:cNvSpPr>
          <p:nvPr/>
        </p:nvSpPr>
        <p:spPr bwMode="auto">
          <a:xfrm rot="-1384166">
            <a:off x="5572593" y="4624016"/>
            <a:ext cx="3063875" cy="369887"/>
          </a:xfrm>
          <a:prstGeom prst="rect">
            <a:avLst/>
          </a:prstGeom>
          <a:solidFill>
            <a:schemeClr val="accent1">
              <a:lumMod val="60000"/>
              <a:lumOff val="40000"/>
            </a:schemeClr>
          </a:solid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          Look Back.</a:t>
            </a:r>
          </a:p>
        </p:txBody>
      </p:sp>
    </p:spTree>
    <p:extLst>
      <p:ext uri="{BB962C8B-B14F-4D97-AF65-F5344CB8AC3E}">
        <p14:creationId xmlns:p14="http://schemas.microsoft.com/office/powerpoint/2010/main" val="509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n-US" sz="3200" dirty="0" smtClean="0"/>
              <a:t>A great discovery solves a great problem but there is a grain of discovery in the solution of any problem. Your problem may be modest; but if it challenges your curiosity and brings into play your inventive faculties, and if you solve it by your own means, you may experience the tension and enjoy the triumph of discovery. </a:t>
            </a:r>
          </a:p>
          <a:p>
            <a:pPr algn="r"/>
            <a:r>
              <a:rPr lang="en-US" dirty="0" smtClean="0"/>
              <a:t>HTSI p. V</a:t>
            </a:r>
            <a:endParaRPr lang="en-US" dirty="0"/>
          </a:p>
        </p:txBody>
      </p:sp>
      <p:sp>
        <p:nvSpPr>
          <p:cNvPr id="4" name="Footer Placeholder 3"/>
          <p:cNvSpPr>
            <a:spLocks noGrp="1"/>
          </p:cNvSpPr>
          <p:nvPr>
            <p:ph type="ftr" sz="quarter" idx="11"/>
          </p:nvPr>
        </p:nvSpPr>
        <p:spPr/>
        <p:txBody>
          <a:bodyPr/>
          <a:lstStyle/>
          <a:p>
            <a:r>
              <a:rPr lang="en-US" smtClean="0"/>
              <a:t>©Bill Caroscio</a:t>
            </a:r>
            <a:endParaRPr lang="en-US" dirty="0"/>
          </a:p>
        </p:txBody>
      </p:sp>
      <p:sp>
        <p:nvSpPr>
          <p:cNvPr id="5" name="Title 4"/>
          <p:cNvSpPr>
            <a:spLocks noGrp="1"/>
          </p:cNvSpPr>
          <p:nvPr>
            <p:ph type="title"/>
          </p:nvPr>
        </p:nvSpPr>
        <p:spPr>
          <a:xfrm>
            <a:off x="2308382" y="154546"/>
            <a:ext cx="9190037" cy="2125015"/>
          </a:xfrm>
        </p:spPr>
        <p:txBody>
          <a:bodyPr>
            <a:normAutofit fontScale="90000"/>
          </a:bodyPr>
          <a:lstStyle/>
          <a:p>
            <a:pPr algn="ctr"/>
            <a:r>
              <a:rPr lang="en-US" sz="6000" kern="10" dirty="0">
                <a:ln w="9525">
                  <a:round/>
                  <a:headEnd/>
                  <a:tailEnd/>
                </a:ln>
                <a:gradFill rotWithShape="0">
                  <a:gsLst>
                    <a:gs pos="0">
                      <a:srgbClr val="FFFF00"/>
                    </a:gs>
                    <a:gs pos="100000">
                      <a:schemeClr val="hlink"/>
                    </a:gs>
                  </a:gsLst>
                  <a:lin ang="5400000" scaled="1"/>
                </a:gradFill>
                <a:latin typeface="Playbill"/>
              </a:rPr>
              <a:t>Life is too </a:t>
            </a:r>
            <a:r>
              <a:rPr lang="en-US" sz="6000" kern="10" dirty="0" smtClean="0">
                <a:ln w="9525">
                  <a:round/>
                  <a:headEnd/>
                  <a:tailEnd/>
                </a:ln>
                <a:gradFill rotWithShape="0">
                  <a:gsLst>
                    <a:gs pos="0">
                      <a:srgbClr val="FFFF00"/>
                    </a:gs>
                    <a:gs pos="100000">
                      <a:schemeClr val="hlink"/>
                    </a:gs>
                  </a:gsLst>
                  <a:lin ang="5400000" scaled="1"/>
                </a:gradFill>
                <a:latin typeface="Playbill"/>
              </a:rPr>
              <a:t>short for </a:t>
            </a:r>
            <a:br>
              <a:rPr lang="en-US" sz="6000" kern="10" dirty="0" smtClean="0">
                <a:ln w="9525">
                  <a:round/>
                  <a:headEnd/>
                  <a:tailEnd/>
                </a:ln>
                <a:gradFill rotWithShape="0">
                  <a:gsLst>
                    <a:gs pos="0">
                      <a:srgbClr val="FFFF00"/>
                    </a:gs>
                    <a:gs pos="100000">
                      <a:schemeClr val="hlink"/>
                    </a:gs>
                  </a:gsLst>
                  <a:lin ang="5400000" scaled="1"/>
                </a:gradFill>
                <a:latin typeface="Playbill"/>
              </a:rPr>
            </a:br>
            <a:r>
              <a:rPr lang="en-US" sz="6000" kern="10" dirty="0" smtClean="0">
                <a:ln w="9525">
                  <a:round/>
                  <a:headEnd/>
                  <a:tailEnd/>
                </a:ln>
                <a:gradFill rotWithShape="0">
                  <a:gsLst>
                    <a:gs pos="0">
                      <a:srgbClr val="FFFF00"/>
                    </a:gs>
                    <a:gs pos="100000">
                      <a:schemeClr val="hlink"/>
                    </a:gs>
                  </a:gsLst>
                  <a:lin ang="5400000" scaled="1"/>
                </a:gradFill>
                <a:latin typeface="Playbill"/>
              </a:rPr>
              <a:t>long division!!</a:t>
            </a:r>
            <a:r>
              <a:rPr lang="en-US" kern="10" dirty="0">
                <a:ln w="9525">
                  <a:round/>
                  <a:headEnd/>
                  <a:tailEnd/>
                </a:ln>
                <a:gradFill rotWithShape="0">
                  <a:gsLst>
                    <a:gs pos="0">
                      <a:srgbClr val="FFFF00"/>
                    </a:gs>
                    <a:gs pos="100000">
                      <a:schemeClr val="hlink"/>
                    </a:gs>
                  </a:gsLst>
                  <a:lin ang="5400000" scaled="1"/>
                </a:gradFill>
                <a:latin typeface="Playbill"/>
              </a:rPr>
              <a:t/>
            </a:r>
            <a:br>
              <a:rPr lang="en-US" kern="10" dirty="0">
                <a:ln w="9525">
                  <a:round/>
                  <a:headEnd/>
                  <a:tailEnd/>
                </a:ln>
                <a:gradFill rotWithShape="0">
                  <a:gsLst>
                    <a:gs pos="0">
                      <a:srgbClr val="FFFF00"/>
                    </a:gs>
                    <a:gs pos="100000">
                      <a:schemeClr val="hlink"/>
                    </a:gs>
                  </a:gsLst>
                  <a:lin ang="5400000" scaled="1"/>
                </a:gradFill>
                <a:latin typeface="Playbill"/>
              </a:rPr>
            </a:br>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01170" y="2716866"/>
            <a:ext cx="1143000" cy="1047750"/>
          </a:xfrm>
          <a:prstGeom prst="rect">
            <a:avLst/>
          </a:prstGeom>
        </p:spPr>
      </p:pic>
    </p:spTree>
    <p:extLst>
      <p:ext uri="{BB962C8B-B14F-4D97-AF65-F5344CB8AC3E}">
        <p14:creationId xmlns:p14="http://schemas.microsoft.com/office/powerpoint/2010/main" val="253160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37" presetClass="path" presetSubtype="0" accel="50000" decel="50000" fill="hold" nodeType="withEffect">
                                  <p:stCondLst>
                                    <p:cond delay="0"/>
                                  </p:stCondLst>
                                  <p:childTnLst>
                                    <p:animMotion origin="layout" path="M 0.01067 -0.16412 L 0.26875 -0.00231 C 0.32239 0.03426 0.40299 0.05394 0.48789 0.05394 C 0.58411 0.05394 0.66133 0.03426 0.7151 -0.00231 L 0.97344 -0.16412 " pathEditMode="relative" rAng="0" ptsTypes="AAAAA">
                                      <p:cBhvr>
                                        <p:cTn id="8" dur="2000" fill="hold"/>
                                        <p:tgtEl>
                                          <p:spTgt spid="6"/>
                                        </p:tgtEl>
                                        <p:attrNameLst>
                                          <p:attrName>ppt_x</p:attrName>
                                          <p:attrName>ppt_y</p:attrName>
                                        </p:attrNameLst>
                                      </p:cBhvr>
                                      <p:rCtr x="48138" y="10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©Bill Caroscio</a:t>
            </a:r>
            <a:endParaRPr lang="en-US" dirty="0"/>
          </a:p>
        </p:txBody>
      </p:sp>
      <p:sp>
        <p:nvSpPr>
          <p:cNvPr id="5" name="Rectangle 4"/>
          <p:cNvSpPr/>
          <p:nvPr/>
        </p:nvSpPr>
        <p:spPr>
          <a:xfrm>
            <a:off x="4198513" y="1493949"/>
            <a:ext cx="5666704" cy="4082603"/>
          </a:xfrm>
          <a:prstGeom prst="rect">
            <a:avLst/>
          </a:prstGeom>
          <a:solidFill>
            <a:schemeClr val="accent3">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790942" y="4610636"/>
            <a:ext cx="4301543" cy="38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941713" y="302895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498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503" y="302037"/>
            <a:ext cx="9190037" cy="1053687"/>
          </a:xfrm>
        </p:spPr>
        <p:txBody>
          <a:bodyPr/>
          <a:lstStyle/>
          <a:p>
            <a:r>
              <a:rPr lang="en-US" b="1" dirty="0" smtClean="0">
                <a:solidFill>
                  <a:schemeClr val="accent1">
                    <a:lumMod val="75000"/>
                  </a:schemeClr>
                </a:solidFill>
              </a:rPr>
              <a:t>G-GPE.A.2	Derive the equation of a parabola given a 		focus and </a:t>
            </a:r>
            <a:r>
              <a:rPr lang="en-US" b="1" dirty="0" err="1" smtClean="0">
                <a:solidFill>
                  <a:schemeClr val="accent1">
                    <a:lumMod val="75000"/>
                  </a:schemeClr>
                </a:solidFill>
              </a:rPr>
              <a:t>directrix</a:t>
            </a:r>
            <a:r>
              <a:rPr lang="en-US" b="1" dirty="0" smtClean="0">
                <a:solidFill>
                  <a:schemeClr val="accent1">
                    <a:lumMod val="75000"/>
                  </a:schemeClr>
                </a:solidFill>
              </a:rPr>
              <a:t>.</a:t>
            </a:r>
            <a:endParaRPr lang="en-US" b="1" dirty="0">
              <a:solidFill>
                <a:schemeClr val="accent1">
                  <a:lumMod val="75000"/>
                </a:schemeClr>
              </a:solidFill>
            </a:endParaRPr>
          </a:p>
        </p:txBody>
      </p:sp>
      <p:pic>
        <p:nvPicPr>
          <p:cNvPr id="5" name="Picture 4">
            <a:hlinkClick r:id="rId2" action="ppaction://hlinkfile"/>
          </p:cNvPr>
          <p:cNvPicPr>
            <a:picLocks noChangeAspect="1"/>
          </p:cNvPicPr>
          <p:nvPr/>
        </p:nvPicPr>
        <p:blipFill>
          <a:blip r:embed="rId3"/>
          <a:stretch>
            <a:fillRect/>
          </a:stretch>
        </p:blipFill>
        <p:spPr>
          <a:xfrm>
            <a:off x="4546243" y="2107919"/>
            <a:ext cx="4684958" cy="3524597"/>
          </a:xfrm>
          <a:prstGeom prst="rect">
            <a:avLst/>
          </a:prstGeom>
        </p:spPr>
      </p:pic>
      <p:sp>
        <p:nvSpPr>
          <p:cNvPr id="4" name="Footer Placeholder 3"/>
          <p:cNvSpPr>
            <a:spLocks noGrp="1"/>
          </p:cNvSpPr>
          <p:nvPr>
            <p:ph type="ftr" sz="quarter" idx="11"/>
          </p:nvPr>
        </p:nvSpPr>
        <p:spPr/>
        <p:txBody>
          <a:bodyPr/>
          <a:lstStyle/>
          <a:p>
            <a:r>
              <a:rPr lang="en-US" smtClean="0"/>
              <a:t>©Bill Caroscio</a:t>
            </a:r>
            <a:endParaRPr lang="en-US" dirty="0"/>
          </a:p>
        </p:txBody>
      </p:sp>
    </p:spTree>
    <p:extLst>
      <p:ext uri="{BB962C8B-B14F-4D97-AF65-F5344CB8AC3E}">
        <p14:creationId xmlns:p14="http://schemas.microsoft.com/office/powerpoint/2010/main" val="404303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971516"/>
          </a:xfrm>
        </p:spPr>
        <p:txBody>
          <a:bodyPr>
            <a:normAutofit/>
          </a:bodyPr>
          <a:lstStyle/>
          <a:p>
            <a:r>
              <a:rPr lang="en-US" sz="4800" kern="10" dirty="0">
                <a:ln w="9525">
                  <a:round/>
                  <a:headEnd/>
                  <a:tailEnd/>
                </a:ln>
                <a:gradFill rotWithShape="0">
                  <a:gsLst>
                    <a:gs pos="0">
                      <a:srgbClr val="FFFF00"/>
                    </a:gs>
                    <a:gs pos="100000">
                      <a:schemeClr val="hlink"/>
                    </a:gs>
                  </a:gsLst>
                  <a:lin ang="5400000" scaled="1"/>
                </a:gradFill>
                <a:latin typeface="Playbill"/>
              </a:rPr>
              <a:t>Life is too short for </a:t>
            </a:r>
            <a:r>
              <a:rPr lang="en-US" sz="4800" kern="10" dirty="0" smtClean="0">
                <a:ln w="9525">
                  <a:round/>
                  <a:headEnd/>
                  <a:tailEnd/>
                </a:ln>
                <a:gradFill rotWithShape="0">
                  <a:gsLst>
                    <a:gs pos="0">
                      <a:srgbClr val="FFFF00"/>
                    </a:gs>
                    <a:gs pos="100000">
                      <a:schemeClr val="hlink"/>
                    </a:gs>
                  </a:gsLst>
                  <a:lin ang="5400000" scaled="1"/>
                </a:gradFill>
                <a:latin typeface="Playbill"/>
              </a:rPr>
              <a:t>factoring!!</a:t>
            </a:r>
            <a:endParaRPr lang="en-US" sz="4800" dirty="0">
              <a:solidFill>
                <a:schemeClr val="accent1">
                  <a:lumMod val="75000"/>
                </a:schemeClr>
              </a:solidFill>
            </a:endParaRPr>
          </a:p>
        </p:txBody>
      </p:sp>
      <p:sp>
        <p:nvSpPr>
          <p:cNvPr id="3" name="Text Placeholder 2"/>
          <p:cNvSpPr>
            <a:spLocks noGrp="1"/>
          </p:cNvSpPr>
          <p:nvPr>
            <p:ph type="body" sz="half" idx="2"/>
          </p:nvPr>
        </p:nvSpPr>
        <p:spPr/>
        <p:txBody>
          <a:bodyPr>
            <a:normAutofit/>
          </a:bodyPr>
          <a:lstStyle/>
          <a:p>
            <a:r>
              <a:rPr lang="en-US" sz="3600" dirty="0" smtClean="0"/>
              <a:t>A-CED.A.1Create equations and inequalities 			in one variable and use them to 			solve problems.</a:t>
            </a:r>
          </a:p>
          <a:p>
            <a:r>
              <a:rPr lang="en-US" sz="3600" dirty="0" smtClean="0"/>
              <a:t>F-BF.A.1	Write a function that describes a 			relationship between two quantities.</a:t>
            </a:r>
            <a:endParaRPr lang="en-US" sz="3600" dirty="0"/>
          </a:p>
        </p:txBody>
      </p:sp>
      <p:sp>
        <p:nvSpPr>
          <p:cNvPr id="4" name="Footer Placeholder 3"/>
          <p:cNvSpPr>
            <a:spLocks noGrp="1"/>
          </p:cNvSpPr>
          <p:nvPr>
            <p:ph type="ftr" sz="quarter" idx="11"/>
          </p:nvPr>
        </p:nvSpPr>
        <p:spPr/>
        <p:txBody>
          <a:bodyPr/>
          <a:lstStyle/>
          <a:p>
            <a:r>
              <a:rPr lang="en-US" smtClean="0"/>
              <a:t>©Bill Caroscio</a:t>
            </a:r>
            <a:endParaRPr lang="en-US" dirty="0"/>
          </a:p>
        </p:txBody>
      </p:sp>
    </p:spTree>
    <p:extLst>
      <p:ext uri="{BB962C8B-B14F-4D97-AF65-F5344CB8AC3E}">
        <p14:creationId xmlns:p14="http://schemas.microsoft.com/office/powerpoint/2010/main" val="394943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752575"/>
          </a:xfrm>
        </p:spPr>
        <p:txBody>
          <a:bodyPr>
            <a:normAutofit/>
          </a:bodyPr>
          <a:lstStyle/>
          <a:p>
            <a:r>
              <a:rPr lang="en-US" sz="4800" dirty="0" smtClean="0"/>
              <a:t>The Painted Cube</a:t>
            </a:r>
            <a:endParaRPr lang="en-US" sz="4800" dirty="0"/>
          </a:p>
        </p:txBody>
      </p:sp>
      <p:sp>
        <p:nvSpPr>
          <p:cNvPr id="3" name="Text Placeholder 2"/>
          <p:cNvSpPr>
            <a:spLocks noGrp="1"/>
          </p:cNvSpPr>
          <p:nvPr>
            <p:ph type="body" sz="half" idx="2"/>
          </p:nvPr>
        </p:nvSpPr>
        <p:spPr>
          <a:xfrm>
            <a:off x="2411413" y="978794"/>
            <a:ext cx="9190037" cy="4790181"/>
          </a:xfrm>
        </p:spPr>
        <p:txBody>
          <a:bodyPr>
            <a:normAutofit/>
          </a:bodyPr>
          <a:lstStyle/>
          <a:p>
            <a:r>
              <a:rPr lang="en-US" sz="2800" dirty="0"/>
              <a:t>Imagine you have been given a 10×10×10 cube and that you dip it in a can of paint. How many unit cubes have paint on zero, one, two and three faces?</a:t>
            </a:r>
          </a:p>
        </p:txBody>
      </p:sp>
      <p:sp>
        <p:nvSpPr>
          <p:cNvPr id="4" name="Footer Placeholder 3"/>
          <p:cNvSpPr>
            <a:spLocks noGrp="1"/>
          </p:cNvSpPr>
          <p:nvPr>
            <p:ph type="ftr" sz="quarter" idx="11"/>
          </p:nvPr>
        </p:nvSpPr>
        <p:spPr/>
        <p:txBody>
          <a:bodyPr/>
          <a:lstStyle/>
          <a:p>
            <a:r>
              <a:rPr lang="en-US" smtClean="0"/>
              <a:t>©Bill Caroscio</a:t>
            </a:r>
            <a:endParaRPr lang="en-US" dirty="0"/>
          </a:p>
        </p:txBody>
      </p:sp>
      <p:pic>
        <p:nvPicPr>
          <p:cNvPr id="5" name="Picture 4">
            <a:hlinkClick r:id="rId2" action="ppaction://hlinkfile"/>
          </p:cNvPr>
          <p:cNvPicPr>
            <a:picLocks noChangeAspect="1"/>
          </p:cNvPicPr>
          <p:nvPr/>
        </p:nvPicPr>
        <p:blipFill>
          <a:blip r:embed="rId3"/>
          <a:stretch>
            <a:fillRect/>
          </a:stretch>
        </p:blipFill>
        <p:spPr>
          <a:xfrm>
            <a:off x="4859545" y="2318197"/>
            <a:ext cx="3731680" cy="3038654"/>
          </a:xfrm>
          <a:prstGeom prst="rect">
            <a:avLst/>
          </a:prstGeom>
        </p:spPr>
      </p:pic>
    </p:spTree>
    <p:extLst>
      <p:ext uri="{BB962C8B-B14F-4D97-AF65-F5344CB8AC3E}">
        <p14:creationId xmlns:p14="http://schemas.microsoft.com/office/powerpoint/2010/main" val="381809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746264" y="2280928"/>
            <a:ext cx="9190037" cy="1054700"/>
          </a:xfrm>
        </p:spPr>
        <p:txBody>
          <a:bodyPr>
            <a:normAutofit lnSpcReduction="10000"/>
          </a:bodyPr>
          <a:lstStyle/>
          <a:p>
            <a:r>
              <a:rPr lang="en-US" sz="3600" dirty="0" smtClean="0">
                <a:solidFill>
                  <a:schemeClr val="accent1">
                    <a:lumMod val="75000"/>
                  </a:schemeClr>
                </a:solidFill>
              </a:rPr>
              <a:t>How many solutions are there to the following equation?</a:t>
            </a:r>
          </a:p>
          <a:p>
            <a:endParaRPr lang="en-US" dirty="0"/>
          </a:p>
        </p:txBody>
      </p:sp>
      <p:sp>
        <p:nvSpPr>
          <p:cNvPr id="4" name="Footer Placeholder 3"/>
          <p:cNvSpPr>
            <a:spLocks noGrp="1"/>
          </p:cNvSpPr>
          <p:nvPr>
            <p:ph type="ftr" sz="quarter" idx="11"/>
          </p:nvPr>
        </p:nvSpPr>
        <p:spPr/>
        <p:txBody>
          <a:bodyPr/>
          <a:lstStyle/>
          <a:p>
            <a:r>
              <a:rPr lang="en-US" smtClean="0"/>
              <a:t>©Bill Caroscio</a:t>
            </a:r>
            <a:endParaRPr lang="en-US" dirty="0"/>
          </a:p>
        </p:txBody>
      </p:sp>
      <p:sp>
        <p:nvSpPr>
          <p:cNvPr id="5" name="Title 4"/>
          <p:cNvSpPr>
            <a:spLocks noGrp="1"/>
          </p:cNvSpPr>
          <p:nvPr>
            <p:ph type="title"/>
          </p:nvPr>
        </p:nvSpPr>
        <p:spPr>
          <a:xfrm>
            <a:off x="2308382" y="154546"/>
            <a:ext cx="9190037" cy="2125015"/>
          </a:xfrm>
        </p:spPr>
        <p:txBody>
          <a:bodyPr>
            <a:normAutofit fontScale="90000"/>
          </a:bodyPr>
          <a:lstStyle/>
          <a:p>
            <a:pPr algn="ctr"/>
            <a:r>
              <a:rPr lang="en-US" sz="6000" kern="10" dirty="0">
                <a:ln w="9525">
                  <a:round/>
                  <a:headEnd/>
                  <a:tailEnd/>
                </a:ln>
                <a:gradFill rotWithShape="0">
                  <a:gsLst>
                    <a:gs pos="0">
                      <a:srgbClr val="FFFF00"/>
                    </a:gs>
                    <a:gs pos="100000">
                      <a:schemeClr val="hlink"/>
                    </a:gs>
                  </a:gsLst>
                  <a:lin ang="5400000" scaled="1"/>
                </a:gradFill>
                <a:latin typeface="Playbill"/>
              </a:rPr>
              <a:t>Life is too </a:t>
            </a:r>
            <a:r>
              <a:rPr lang="en-US" sz="6000" kern="10" dirty="0" smtClean="0">
                <a:ln w="9525">
                  <a:round/>
                  <a:headEnd/>
                  <a:tailEnd/>
                </a:ln>
                <a:gradFill rotWithShape="0">
                  <a:gsLst>
                    <a:gs pos="0">
                      <a:srgbClr val="FFFF00"/>
                    </a:gs>
                    <a:gs pos="100000">
                      <a:schemeClr val="hlink"/>
                    </a:gs>
                  </a:gsLst>
                  <a:lin ang="5400000" scaled="1"/>
                </a:gradFill>
                <a:latin typeface="Playbill"/>
              </a:rPr>
              <a:t>short for </a:t>
            </a:r>
            <a:r>
              <a:rPr lang="en-US" sz="6000" kern="10" dirty="0">
                <a:ln w="9525">
                  <a:round/>
                  <a:headEnd/>
                  <a:tailEnd/>
                </a:ln>
                <a:gradFill rotWithShape="0">
                  <a:gsLst>
                    <a:gs pos="0">
                      <a:srgbClr val="FFFF00"/>
                    </a:gs>
                    <a:gs pos="100000">
                      <a:schemeClr val="hlink"/>
                    </a:gs>
                  </a:gsLst>
                  <a:lin ang="5400000" scaled="1"/>
                </a:gradFill>
                <a:latin typeface="Playbill"/>
              </a:rPr>
              <a:t>the </a:t>
            </a:r>
            <a:r>
              <a:rPr lang="en-US" sz="6000" kern="10" dirty="0" smtClean="0">
                <a:ln w="9525">
                  <a:round/>
                  <a:headEnd/>
                  <a:tailEnd/>
                </a:ln>
                <a:gradFill rotWithShape="0">
                  <a:gsLst>
                    <a:gs pos="0">
                      <a:srgbClr val="FFFF00"/>
                    </a:gs>
                    <a:gs pos="100000">
                      <a:schemeClr val="hlink"/>
                    </a:gs>
                  </a:gsLst>
                  <a:lin ang="5400000" scaled="1"/>
                </a:gradFill>
                <a:latin typeface="Playbill"/>
              </a:rPr>
              <a:t/>
            </a:r>
            <a:br>
              <a:rPr lang="en-US" sz="6000" kern="10" dirty="0" smtClean="0">
                <a:ln w="9525">
                  <a:round/>
                  <a:headEnd/>
                  <a:tailEnd/>
                </a:ln>
                <a:gradFill rotWithShape="0">
                  <a:gsLst>
                    <a:gs pos="0">
                      <a:srgbClr val="FFFF00"/>
                    </a:gs>
                    <a:gs pos="100000">
                      <a:schemeClr val="hlink"/>
                    </a:gs>
                  </a:gsLst>
                  <a:lin ang="5400000" scaled="1"/>
                </a:gradFill>
                <a:latin typeface="Playbill"/>
              </a:rPr>
            </a:br>
            <a:r>
              <a:rPr lang="en-US" sz="6000" kern="10" dirty="0" smtClean="0">
                <a:ln w="9525">
                  <a:round/>
                  <a:headEnd/>
                  <a:tailEnd/>
                </a:ln>
                <a:gradFill rotWithShape="0">
                  <a:gsLst>
                    <a:gs pos="0">
                      <a:srgbClr val="FFFF00"/>
                    </a:gs>
                    <a:gs pos="100000">
                      <a:schemeClr val="hlink"/>
                    </a:gs>
                  </a:gsLst>
                  <a:lin ang="5400000" scaled="1"/>
                </a:gradFill>
                <a:latin typeface="Playbill"/>
              </a:rPr>
              <a:t>quadratic formula</a:t>
            </a:r>
            <a:r>
              <a:rPr lang="en-US" sz="6000" kern="10" dirty="0">
                <a:ln w="9525">
                  <a:round/>
                  <a:headEnd/>
                  <a:tailEnd/>
                </a:ln>
                <a:gradFill rotWithShape="0">
                  <a:gsLst>
                    <a:gs pos="0">
                      <a:srgbClr val="FFFF00"/>
                    </a:gs>
                    <a:gs pos="100000">
                      <a:schemeClr val="hlink"/>
                    </a:gs>
                  </a:gsLst>
                  <a:lin ang="5400000" scaled="1"/>
                </a:gradFill>
                <a:latin typeface="Playbill"/>
              </a:rPr>
              <a:t>!!</a:t>
            </a:r>
            <a:r>
              <a:rPr lang="en-US" kern="10" dirty="0">
                <a:ln w="9525">
                  <a:round/>
                  <a:headEnd/>
                  <a:tailEnd/>
                </a:ln>
                <a:gradFill rotWithShape="0">
                  <a:gsLst>
                    <a:gs pos="0">
                      <a:srgbClr val="FFFF00"/>
                    </a:gs>
                    <a:gs pos="100000">
                      <a:schemeClr val="hlink"/>
                    </a:gs>
                  </a:gsLst>
                  <a:lin ang="5400000" scaled="1"/>
                </a:gradFill>
                <a:latin typeface="Playbill"/>
              </a:rPr>
              <a:t/>
            </a:r>
            <a:br>
              <a:rPr lang="en-US" kern="10" dirty="0">
                <a:ln w="9525">
                  <a:round/>
                  <a:headEnd/>
                  <a:tailEnd/>
                </a:ln>
                <a:gradFill rotWithShape="0">
                  <a:gsLst>
                    <a:gs pos="0">
                      <a:srgbClr val="FFFF00"/>
                    </a:gs>
                    <a:gs pos="100000">
                      <a:schemeClr val="hlink"/>
                    </a:gs>
                  </a:gsLst>
                  <a:lin ang="5400000" scaled="1"/>
                </a:gradFill>
                <a:latin typeface="Playbill"/>
              </a:rPr>
            </a:br>
            <a:endParaRPr lang="en-US" dirty="0"/>
          </a:p>
        </p:txBody>
      </p:sp>
      <mc:AlternateContent xmlns:mc="http://schemas.openxmlformats.org/markup-compatibility/2006" xmlns:a14="http://schemas.microsoft.com/office/drawing/2010/main">
        <mc:Choice Requires="a14">
          <p:sp>
            <p:nvSpPr>
              <p:cNvPr id="13" name="Rectangle 12"/>
              <p:cNvSpPr/>
              <p:nvPr/>
            </p:nvSpPr>
            <p:spPr>
              <a:xfrm>
                <a:off x="4033603" y="3467152"/>
                <a:ext cx="5471006" cy="7694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a:latin typeface="Cambria Math" panose="02040503050406030204" pitchFamily="18" charset="0"/>
                        </a:rPr>
                        <m:t>2</m:t>
                      </m:r>
                      <m:r>
                        <m:rPr>
                          <m:sty m:val="p"/>
                        </m:rPr>
                        <a:rPr lang="en-US" sz="4400" i="0">
                          <a:latin typeface="Cambria Math" panose="02040503050406030204" pitchFamily="18" charset="0"/>
                        </a:rPr>
                        <m:t>cos</m:t>
                      </m:r>
                      <m:r>
                        <a:rPr lang="en-US" sz="4400" i="0">
                          <a:latin typeface="Cambria Math" panose="02040503050406030204" pitchFamily="18" charset="0"/>
                        </a:rPr>
                        <m:t>(</m:t>
                      </m:r>
                      <m:r>
                        <a:rPr lang="en-US" sz="4400" i="1">
                          <a:latin typeface="Cambria Math" panose="02040503050406030204" pitchFamily="18" charset="0"/>
                        </a:rPr>
                        <m:t>𝑥</m:t>
                      </m:r>
                      <m:r>
                        <a:rPr lang="en-US" sz="4400" i="0">
                          <a:latin typeface="Cambria Math" panose="02040503050406030204" pitchFamily="18" charset="0"/>
                        </a:rPr>
                        <m:t>)=</m:t>
                      </m:r>
                      <m:sSup>
                        <m:sSupPr>
                          <m:ctrlPr>
                            <a:rPr lang="en-US" sz="4400" i="1">
                              <a:latin typeface="Cambria Math" panose="02040503050406030204" pitchFamily="18" charset="0"/>
                            </a:rPr>
                          </m:ctrlPr>
                        </m:sSupPr>
                        <m:e>
                          <m:r>
                            <a:rPr lang="en-US" sz="4400" i="1">
                              <a:latin typeface="Cambria Math" panose="02040503050406030204" pitchFamily="18" charset="0"/>
                            </a:rPr>
                            <m:t>𝑥</m:t>
                          </m:r>
                        </m:e>
                        <m:sup>
                          <m:r>
                            <a:rPr lang="en-US" sz="4400" i="0">
                              <a:latin typeface="Cambria Math" panose="02040503050406030204" pitchFamily="18" charset="0"/>
                            </a:rPr>
                            <m:t>3</m:t>
                          </m:r>
                        </m:sup>
                      </m:sSup>
                      <m:r>
                        <a:rPr lang="en-US" sz="4400" i="0">
                          <a:latin typeface="Cambria Math" panose="02040503050406030204" pitchFamily="18" charset="0"/>
                        </a:rPr>
                        <m:t>−2</m:t>
                      </m:r>
                      <m:r>
                        <a:rPr lang="en-US" sz="4400" i="1">
                          <a:latin typeface="Cambria Math" panose="02040503050406030204" pitchFamily="18" charset="0"/>
                        </a:rPr>
                        <m:t>𝑥</m:t>
                      </m:r>
                    </m:oMath>
                  </m:oMathPara>
                </a14:m>
                <a:endParaRPr lang="en-US" sz="4400" dirty="0"/>
              </a:p>
            </p:txBody>
          </p:sp>
        </mc:Choice>
        <mc:Fallback xmlns="">
          <p:sp>
            <p:nvSpPr>
              <p:cNvPr id="13" name="Rectangle 12"/>
              <p:cNvSpPr>
                <a:spLocks noRot="1" noChangeAspect="1" noMove="1" noResize="1" noEditPoints="1" noAdjustHandles="1" noChangeArrowheads="1" noChangeShapeType="1" noTextEdit="1"/>
              </p:cNvSpPr>
              <p:nvPr/>
            </p:nvSpPr>
            <p:spPr>
              <a:xfrm>
                <a:off x="4033603" y="3467152"/>
                <a:ext cx="5471006" cy="769441"/>
              </a:xfrm>
              <a:prstGeom prst="rect">
                <a:avLst/>
              </a:prstGeom>
              <a:blipFill rotWithShape="0">
                <a:blip r:embed="rId2"/>
                <a:stretch>
                  <a:fillRect/>
                </a:stretch>
              </a:blipFill>
            </p:spPr>
            <p:txBody>
              <a:bodyPr/>
              <a:lstStyle/>
              <a:p>
                <a:r>
                  <a:rPr lang="en-US">
                    <a:noFill/>
                  </a:rPr>
                  <a:t> </a:t>
                </a:r>
              </a:p>
            </p:txBody>
          </p:sp>
        </mc:Fallback>
      </mc:AlternateContent>
      <p:sp>
        <p:nvSpPr>
          <p:cNvPr id="14" name="TextBox 13"/>
          <p:cNvSpPr txBox="1"/>
          <p:nvPr/>
        </p:nvSpPr>
        <p:spPr>
          <a:xfrm>
            <a:off x="2746264" y="4932609"/>
            <a:ext cx="4790941" cy="646331"/>
          </a:xfrm>
          <a:prstGeom prst="rect">
            <a:avLst/>
          </a:prstGeom>
          <a:noFill/>
        </p:spPr>
        <p:txBody>
          <a:bodyPr wrap="square" rtlCol="0">
            <a:spAutoFit/>
          </a:bodyPr>
          <a:lstStyle/>
          <a:p>
            <a:r>
              <a:rPr lang="en-US" sz="3600" dirty="0" smtClean="0">
                <a:solidFill>
                  <a:schemeClr val="accent1">
                    <a:lumMod val="75000"/>
                  </a:schemeClr>
                </a:solidFill>
              </a:rPr>
              <a:t>What are they?</a:t>
            </a:r>
            <a:endParaRPr lang="en-US" sz="3600" dirty="0">
              <a:solidFill>
                <a:schemeClr val="accent1">
                  <a:lumMod val="75000"/>
                </a:schemeClr>
              </a:solidFill>
            </a:endParaRPr>
          </a:p>
        </p:txBody>
      </p:sp>
      <p:pic>
        <p:nvPicPr>
          <p:cNvPr id="2" name="Picture 1">
            <a:hlinkClick r:id="rId3" action="ppaction://hlinkfile"/>
          </p:cNvPr>
          <p:cNvPicPr>
            <a:picLocks noChangeAspect="1"/>
          </p:cNvPicPr>
          <p:nvPr/>
        </p:nvPicPr>
        <p:blipFill>
          <a:blip r:embed="rId4"/>
          <a:stretch>
            <a:fillRect/>
          </a:stretch>
        </p:blipFill>
        <p:spPr>
          <a:xfrm>
            <a:off x="10841194" y="4141891"/>
            <a:ext cx="657225" cy="1552575"/>
          </a:xfrm>
          <a:prstGeom prst="rect">
            <a:avLst/>
          </a:prstGeom>
        </p:spPr>
      </p:pic>
    </p:spTree>
    <p:extLst>
      <p:ext uri="{BB962C8B-B14F-4D97-AF65-F5344CB8AC3E}">
        <p14:creationId xmlns:p14="http://schemas.microsoft.com/office/powerpoint/2010/main" val="239111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411413" y="734096"/>
            <a:ext cx="9190037" cy="5034879"/>
          </a:xfrm>
        </p:spPr>
        <p:txBody>
          <a:bodyPr/>
          <a:lstStyle/>
          <a:p>
            <a:endParaRPr lang="en-US" dirty="0"/>
          </a:p>
        </p:txBody>
      </p:sp>
      <p:sp>
        <p:nvSpPr>
          <p:cNvPr id="4" name="Footer Placeholder 3"/>
          <p:cNvSpPr>
            <a:spLocks noGrp="1"/>
          </p:cNvSpPr>
          <p:nvPr>
            <p:ph type="ftr" sz="quarter" idx="11"/>
          </p:nvPr>
        </p:nvSpPr>
        <p:spPr/>
        <p:txBody>
          <a:bodyPr/>
          <a:lstStyle/>
          <a:p>
            <a:r>
              <a:rPr lang="en-US" smtClean="0"/>
              <a:t>©Bill Caroscio</a:t>
            </a:r>
            <a:endParaRPr lang="en-US" dirty="0"/>
          </a:p>
        </p:txBody>
      </p:sp>
      <p:graphicFrame>
        <p:nvGraphicFramePr>
          <p:cNvPr id="5" name="Object 4">
            <a:hlinkClick r:id="rId3" action="ppaction://hlinkfile"/>
          </p:cNvPr>
          <p:cNvGraphicFramePr>
            <a:graphicFrameLocks noChangeAspect="1"/>
          </p:cNvGraphicFramePr>
          <p:nvPr>
            <p:extLst>
              <p:ext uri="{D42A27DB-BD31-4B8C-83A1-F6EECF244321}">
                <p14:modId xmlns:p14="http://schemas.microsoft.com/office/powerpoint/2010/main" val="254712729"/>
              </p:ext>
            </p:extLst>
          </p:nvPr>
        </p:nvGraphicFramePr>
        <p:xfrm>
          <a:off x="3968750" y="2241549"/>
          <a:ext cx="5517254" cy="1428929"/>
        </p:xfrm>
        <a:graphic>
          <a:graphicData uri="http://schemas.openxmlformats.org/presentationml/2006/ole">
            <mc:AlternateContent xmlns:mc="http://schemas.openxmlformats.org/markup-compatibility/2006">
              <mc:Choice xmlns:v="urn:schemas-microsoft-com:vml" Requires="v">
                <p:oleObj spid="_x0000_s3074" name="Equation" r:id="rId4" imgW="1765080" imgH="457200" progId="Equation.DSMT4">
                  <p:embed/>
                </p:oleObj>
              </mc:Choice>
              <mc:Fallback>
                <p:oleObj name="Equation" r:id="rId4" imgW="1765080" imgH="457200" progId="Equation.DSMT4">
                  <p:embed/>
                  <p:pic>
                    <p:nvPicPr>
                      <p:cNvPr id="0" name=""/>
                      <p:cNvPicPr/>
                      <p:nvPr/>
                    </p:nvPicPr>
                    <p:blipFill>
                      <a:blip r:embed="rId5"/>
                      <a:stretch>
                        <a:fillRect/>
                      </a:stretch>
                    </p:blipFill>
                    <p:spPr>
                      <a:xfrm>
                        <a:off x="3968750" y="2241549"/>
                        <a:ext cx="5517254" cy="1428929"/>
                      </a:xfrm>
                      <a:prstGeom prst="rect">
                        <a:avLst/>
                      </a:prstGeom>
                    </p:spPr>
                  </p:pic>
                </p:oleObj>
              </mc:Fallback>
            </mc:AlternateContent>
          </a:graphicData>
        </a:graphic>
      </p:graphicFrame>
    </p:spTree>
    <p:extLst>
      <p:ext uri="{BB962C8B-B14F-4D97-AF65-F5344CB8AC3E}">
        <p14:creationId xmlns:p14="http://schemas.microsoft.com/office/powerpoint/2010/main" val="3275095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550" y="502276"/>
            <a:ext cx="9190037" cy="4945487"/>
          </a:xfrm>
        </p:spPr>
        <p:txBody>
          <a:bodyPr>
            <a:noAutofit/>
          </a:bodyPr>
          <a:lstStyle/>
          <a:p>
            <a:pPr algn="ctr"/>
            <a:r>
              <a:rPr lang="en-US" sz="5400" dirty="0" smtClean="0">
                <a:solidFill>
                  <a:srgbClr val="0070C0"/>
                </a:solidFill>
              </a:rPr>
              <a:t/>
            </a:r>
            <a:br>
              <a:rPr lang="en-US" sz="5400" dirty="0" smtClean="0">
                <a:solidFill>
                  <a:srgbClr val="0070C0"/>
                </a:solidFill>
              </a:rPr>
            </a:br>
            <a:r>
              <a:rPr lang="en-US" sz="5400" dirty="0" smtClean="0">
                <a:solidFill>
                  <a:srgbClr val="0070C0"/>
                </a:solidFill>
              </a:rPr>
              <a:t/>
            </a:r>
            <a:br>
              <a:rPr lang="en-US" sz="5400" dirty="0" smtClean="0">
                <a:solidFill>
                  <a:srgbClr val="0070C0"/>
                </a:solidFill>
              </a:rPr>
            </a:br>
            <a:r>
              <a:rPr lang="en-US" sz="5400" dirty="0">
                <a:solidFill>
                  <a:srgbClr val="0070C0"/>
                </a:solidFill>
              </a:rPr>
              <a:t/>
            </a:r>
            <a:br>
              <a:rPr lang="en-US" sz="5400" dirty="0">
                <a:solidFill>
                  <a:srgbClr val="0070C0"/>
                </a:solidFill>
              </a:rPr>
            </a:br>
            <a:r>
              <a:rPr lang="en-US" sz="5400" dirty="0" smtClean="0">
                <a:solidFill>
                  <a:srgbClr val="0070C0"/>
                </a:solidFill>
              </a:rPr>
              <a:t/>
            </a:r>
            <a:br>
              <a:rPr lang="en-US" sz="5400" dirty="0" smtClean="0">
                <a:solidFill>
                  <a:srgbClr val="0070C0"/>
                </a:solidFill>
              </a:rPr>
            </a:br>
            <a:r>
              <a:rPr lang="en-US" sz="5400" dirty="0">
                <a:solidFill>
                  <a:srgbClr val="0070C0"/>
                </a:solidFill>
              </a:rPr>
              <a:t/>
            </a:r>
            <a:br>
              <a:rPr lang="en-US" sz="5400" dirty="0">
                <a:solidFill>
                  <a:srgbClr val="0070C0"/>
                </a:solidFill>
              </a:rPr>
            </a:br>
            <a:r>
              <a:rPr lang="en-US" sz="5400" dirty="0" smtClean="0">
                <a:solidFill>
                  <a:srgbClr val="0070C0"/>
                </a:solidFill>
              </a:rPr>
              <a:t/>
            </a:r>
            <a:br>
              <a:rPr lang="en-US" sz="5400" dirty="0" smtClean="0">
                <a:solidFill>
                  <a:srgbClr val="0070C0"/>
                </a:solidFill>
              </a:rPr>
            </a:br>
            <a:r>
              <a:rPr lang="en-US" sz="5400" dirty="0">
                <a:solidFill>
                  <a:srgbClr val="0070C0"/>
                </a:solidFill>
              </a:rPr>
              <a:t/>
            </a:r>
            <a:br>
              <a:rPr lang="en-US" sz="5400" dirty="0">
                <a:solidFill>
                  <a:srgbClr val="0070C0"/>
                </a:solidFill>
              </a:rPr>
            </a:br>
            <a:r>
              <a:rPr lang="en-US" sz="5400" dirty="0" smtClean="0">
                <a:solidFill>
                  <a:srgbClr val="0070C0"/>
                </a:solidFill>
              </a:rPr>
              <a:t/>
            </a:r>
            <a:br>
              <a:rPr lang="en-US" sz="5400" dirty="0" smtClean="0">
                <a:solidFill>
                  <a:srgbClr val="0070C0"/>
                </a:solidFill>
              </a:rPr>
            </a:br>
            <a:r>
              <a:rPr lang="en-US" sz="5400" dirty="0">
                <a:solidFill>
                  <a:srgbClr val="0070C0"/>
                </a:solidFill>
              </a:rPr>
              <a:t/>
            </a:r>
            <a:br>
              <a:rPr lang="en-US" sz="5400" dirty="0">
                <a:solidFill>
                  <a:srgbClr val="0070C0"/>
                </a:solidFill>
              </a:rPr>
            </a:br>
            <a:r>
              <a:rPr lang="en-US" sz="5400" dirty="0">
                <a:solidFill>
                  <a:srgbClr val="0070C0"/>
                </a:solidFill>
              </a:rPr>
              <a:t>C</a:t>
            </a:r>
            <a:r>
              <a:rPr lang="en-US" sz="5400" dirty="0" smtClean="0">
                <a:solidFill>
                  <a:srgbClr val="0070C0"/>
                </a:solidFill>
              </a:rPr>
              <a:t>ommon Core Task Force</a:t>
            </a:r>
            <a:br>
              <a:rPr lang="en-US" sz="5400" dirty="0" smtClean="0">
                <a:solidFill>
                  <a:srgbClr val="0070C0"/>
                </a:solidFill>
              </a:rPr>
            </a:br>
            <a:r>
              <a:rPr lang="en-US" sz="5400" b="1" dirty="0" smtClean="0">
                <a:solidFill>
                  <a:srgbClr val="0070C0"/>
                </a:solidFill>
              </a:rPr>
              <a:t>Public </a:t>
            </a:r>
            <a:r>
              <a:rPr lang="en-US" sz="5400" b="1" dirty="0">
                <a:solidFill>
                  <a:srgbClr val="0070C0"/>
                </a:solidFill>
              </a:rPr>
              <a:t>Meeting 1, Westchester - 10/29/15</a:t>
            </a:r>
            <a:r>
              <a:rPr lang="en-US" sz="5400" dirty="0">
                <a:solidFill>
                  <a:srgbClr val="0070C0"/>
                </a:solidFill>
              </a:rPr>
              <a:t/>
            </a:r>
            <a:br>
              <a:rPr lang="en-US" sz="5400" dirty="0">
                <a:solidFill>
                  <a:srgbClr val="0070C0"/>
                </a:solidFill>
              </a:rPr>
            </a:br>
            <a:r>
              <a:rPr lang="en-US" sz="5400" dirty="0" smtClean="0">
                <a:solidFill>
                  <a:srgbClr val="0070C0"/>
                </a:solidFill>
              </a:rPr>
              <a:t>http</a:t>
            </a:r>
            <a:r>
              <a:rPr lang="en-US" sz="5400" dirty="0">
                <a:solidFill>
                  <a:srgbClr val="0070C0"/>
                </a:solidFill>
              </a:rPr>
              <a:t>://www.ny.gov/events/first-public-session-common-core-task-force</a:t>
            </a:r>
          </a:p>
        </p:txBody>
      </p:sp>
      <p:sp>
        <p:nvSpPr>
          <p:cNvPr id="4" name="Footer Placeholder 3"/>
          <p:cNvSpPr>
            <a:spLocks noGrp="1"/>
          </p:cNvSpPr>
          <p:nvPr>
            <p:ph type="ftr" sz="quarter" idx="11"/>
          </p:nvPr>
        </p:nvSpPr>
        <p:spPr/>
        <p:txBody>
          <a:bodyPr/>
          <a:lstStyle/>
          <a:p>
            <a:r>
              <a:rPr lang="en-US" smtClean="0"/>
              <a:t>©Bill Caroscio</a:t>
            </a:r>
            <a:endParaRPr lang="en-US" dirty="0"/>
          </a:p>
        </p:txBody>
      </p:sp>
    </p:spTree>
    <p:extLst>
      <p:ext uri="{BB962C8B-B14F-4D97-AF65-F5344CB8AC3E}">
        <p14:creationId xmlns:p14="http://schemas.microsoft.com/office/powerpoint/2010/main" val="2780894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514349"/>
            <a:ext cx="9190037" cy="1128713"/>
          </a:xfrm>
        </p:spPr>
        <p:txBody>
          <a:bodyPr>
            <a:normAutofit fontScale="90000"/>
          </a:bodyPr>
          <a:lstStyle/>
          <a:p>
            <a:r>
              <a:rPr lang="en-US" sz="4800" b="1" dirty="0" smtClean="0">
                <a:solidFill>
                  <a:srgbClr val="0070C0"/>
                </a:solidFill>
              </a:rPr>
              <a:t>Dr. Louisa Moates</a:t>
            </a:r>
            <a:br>
              <a:rPr lang="en-US" sz="4800" b="1" dirty="0" smtClean="0">
                <a:solidFill>
                  <a:srgbClr val="0070C0"/>
                </a:solidFill>
              </a:rPr>
            </a:br>
            <a:r>
              <a:rPr lang="en-US" sz="1800" dirty="0" smtClean="0">
                <a:solidFill>
                  <a:srgbClr val="0070C0"/>
                </a:solidFill>
              </a:rPr>
              <a:t>nationally-renowned </a:t>
            </a:r>
            <a:r>
              <a:rPr lang="en-US" sz="1800" dirty="0">
                <a:solidFill>
                  <a:srgbClr val="0070C0"/>
                </a:solidFill>
              </a:rPr>
              <a:t>teacher, psychologist, researcher and author, was one of the contributing writers of the Common Core State Standards (CCSS) </a:t>
            </a:r>
            <a:r>
              <a:rPr lang="en-US" sz="1800" dirty="0"/>
              <a:t/>
            </a:r>
            <a:br>
              <a:rPr lang="en-US" sz="1800" dirty="0"/>
            </a:br>
            <a:r>
              <a:rPr lang="en-US" sz="1800" dirty="0">
                <a:hlinkClick r:id="rId2"/>
              </a:rPr>
              <a:t>https://</a:t>
            </a:r>
            <a:r>
              <a:rPr lang="en-US" sz="1800" dirty="0" smtClean="0">
                <a:hlinkClick r:id="rId2"/>
              </a:rPr>
              <a:t>www.psychologytoday.com/blog/child-development-central/201401/when-will-we-ever-learn</a:t>
            </a:r>
            <a:r>
              <a:rPr lang="en-US" sz="1800" dirty="0" smtClean="0"/>
              <a:t/>
            </a:r>
            <a:br>
              <a:rPr lang="en-US" sz="1800" dirty="0" smtClean="0"/>
            </a:br>
            <a:endParaRPr lang="en-US" sz="1800" b="1" dirty="0">
              <a:solidFill>
                <a:srgbClr val="0070C0"/>
              </a:solidFill>
            </a:endParaRPr>
          </a:p>
        </p:txBody>
      </p:sp>
      <p:sp>
        <p:nvSpPr>
          <p:cNvPr id="3" name="Text Placeholder 2"/>
          <p:cNvSpPr>
            <a:spLocks noGrp="1"/>
          </p:cNvSpPr>
          <p:nvPr>
            <p:ph type="body" sz="half" idx="2"/>
          </p:nvPr>
        </p:nvSpPr>
        <p:spPr>
          <a:xfrm>
            <a:off x="2411413" y="1457319"/>
            <a:ext cx="9190037" cy="2771776"/>
          </a:xfrm>
        </p:spPr>
        <p:txBody>
          <a:bodyPr>
            <a:normAutofit/>
          </a:bodyPr>
          <a:lstStyle/>
          <a:p>
            <a:r>
              <a:rPr lang="en-US" sz="2400" dirty="0" smtClean="0">
                <a:solidFill>
                  <a:srgbClr val="0070C0"/>
                </a:solidFill>
              </a:rPr>
              <a:t>“I </a:t>
            </a:r>
            <a:r>
              <a:rPr lang="en-US" sz="2400" dirty="0">
                <a:solidFill>
                  <a:srgbClr val="0070C0"/>
                </a:solidFill>
              </a:rPr>
              <a:t>never imagined when we were drafting standards in 2010 that major financial support would be funneled immediately into the development of standards-related tests. How </a:t>
            </a:r>
            <a:r>
              <a:rPr lang="en-US" sz="2400" dirty="0" smtClean="0">
                <a:solidFill>
                  <a:srgbClr val="0070C0"/>
                </a:solidFill>
              </a:rPr>
              <a:t>naive </a:t>
            </a:r>
            <a:r>
              <a:rPr lang="en-US" sz="2400" dirty="0">
                <a:solidFill>
                  <a:srgbClr val="0070C0"/>
                </a:solidFill>
              </a:rPr>
              <a:t>I was. The CCSS represent lofty aspirational </a:t>
            </a:r>
            <a:r>
              <a:rPr lang="en-US" sz="2400" dirty="0" smtClean="0">
                <a:solidFill>
                  <a:srgbClr val="0070C0"/>
                </a:solidFill>
              </a:rPr>
              <a:t>goals</a:t>
            </a:r>
            <a:r>
              <a:rPr lang="en-US" sz="2400" dirty="0">
                <a:solidFill>
                  <a:srgbClr val="0070C0"/>
                </a:solidFill>
              </a:rPr>
              <a:t> for students aiming for four year, highly selective colleges. Realistically, at least half, if not the majority, of students are not going to meet those standards as written, although the students deserve to be well prepared for </a:t>
            </a:r>
            <a:r>
              <a:rPr lang="en-US" sz="2400" dirty="0" smtClean="0">
                <a:solidFill>
                  <a:srgbClr val="0070C0"/>
                </a:solidFill>
              </a:rPr>
              <a:t>career</a:t>
            </a:r>
            <a:r>
              <a:rPr lang="en-US" sz="2400" dirty="0">
                <a:solidFill>
                  <a:srgbClr val="0070C0"/>
                </a:solidFill>
              </a:rPr>
              <a:t> and work through meaningful and rigorous </a:t>
            </a:r>
            <a:r>
              <a:rPr lang="en-US" sz="2400" dirty="0" smtClean="0">
                <a:solidFill>
                  <a:srgbClr val="0070C0"/>
                </a:solidFill>
              </a:rPr>
              <a:t>education.”</a:t>
            </a:r>
            <a:endParaRPr lang="en-US" sz="2400" dirty="0">
              <a:solidFill>
                <a:srgbClr val="0070C0"/>
              </a:solidFill>
            </a:endParaRPr>
          </a:p>
          <a:p>
            <a:endParaRPr lang="en-US" dirty="0"/>
          </a:p>
        </p:txBody>
      </p:sp>
      <p:sp>
        <p:nvSpPr>
          <p:cNvPr id="4" name="Footer Placeholder 3"/>
          <p:cNvSpPr>
            <a:spLocks noGrp="1"/>
          </p:cNvSpPr>
          <p:nvPr>
            <p:ph type="ftr" sz="quarter" idx="11"/>
          </p:nvPr>
        </p:nvSpPr>
        <p:spPr/>
        <p:txBody>
          <a:bodyPr/>
          <a:lstStyle/>
          <a:p>
            <a:r>
              <a:rPr lang="en-US" smtClean="0"/>
              <a:t>©Bill Caroscio</a:t>
            </a:r>
            <a:endParaRPr lang="en-US" dirty="0"/>
          </a:p>
        </p:txBody>
      </p:sp>
      <p:sp>
        <p:nvSpPr>
          <p:cNvPr id="5" name="TextBox 4"/>
          <p:cNvSpPr txBox="1"/>
          <p:nvPr/>
        </p:nvSpPr>
        <p:spPr>
          <a:xfrm>
            <a:off x="2411413" y="4143367"/>
            <a:ext cx="9015412" cy="2954655"/>
          </a:xfrm>
          <a:prstGeom prst="rect">
            <a:avLst/>
          </a:prstGeom>
          <a:noFill/>
        </p:spPr>
        <p:txBody>
          <a:bodyPr wrap="square" rtlCol="0">
            <a:spAutoFit/>
          </a:bodyPr>
          <a:lstStyle/>
          <a:p>
            <a:r>
              <a:rPr lang="en-US" sz="2400" dirty="0" smtClean="0">
                <a:solidFill>
                  <a:srgbClr val="0070C0"/>
                </a:solidFill>
              </a:rPr>
              <a:t>“Our </a:t>
            </a:r>
            <a:r>
              <a:rPr lang="en-US" sz="2400" dirty="0">
                <a:solidFill>
                  <a:srgbClr val="0070C0"/>
                </a:solidFill>
              </a:rPr>
              <a:t>lofty standards are appropriate for the most academically able, but what are we going to do for the huge numbers of kids that are going to “fail” the PARCC (Partnership for Assessment of Readiness for College and Careers) test?  We need to create a wide range of educational choices and pathways to high school graduation, employment, and citizenship. The Europeans got this right a long time ago.”</a:t>
            </a:r>
          </a:p>
          <a:p>
            <a:endParaRPr lang="en-US" dirty="0"/>
          </a:p>
        </p:txBody>
      </p:sp>
    </p:spTree>
    <p:extLst>
      <p:ext uri="{BB962C8B-B14F-4D97-AF65-F5344CB8AC3E}">
        <p14:creationId xmlns:p14="http://schemas.microsoft.com/office/powerpoint/2010/main" val="252382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2FF01C-F87D-4486-8263-BE360A1A8CF8}" type="datetime1">
              <a:rPr lang="en-US" smtClean="0"/>
              <a:t>11/13/2015</a:t>
            </a:fld>
            <a:endParaRPr lang="en-US"/>
          </a:p>
        </p:txBody>
      </p:sp>
      <p:sp>
        <p:nvSpPr>
          <p:cNvPr id="5" name="Footer Placeholder 4"/>
          <p:cNvSpPr>
            <a:spLocks noGrp="1"/>
          </p:cNvSpPr>
          <p:nvPr>
            <p:ph type="ftr" sz="quarter" idx="11"/>
          </p:nvPr>
        </p:nvSpPr>
        <p:spPr/>
        <p:txBody>
          <a:bodyPr/>
          <a:lstStyle/>
          <a:p>
            <a:r>
              <a:rPr lang="en-US" smtClean="0"/>
              <a:t>©Bill Caroscio</a:t>
            </a:r>
            <a:endParaRPr lang="en-US"/>
          </a:p>
        </p:txBody>
      </p:sp>
      <p:sp>
        <p:nvSpPr>
          <p:cNvPr id="6" name="Slide Number Placeholder 5"/>
          <p:cNvSpPr>
            <a:spLocks noGrp="1"/>
          </p:cNvSpPr>
          <p:nvPr>
            <p:ph type="sldNum" sz="quarter" idx="12"/>
          </p:nvPr>
        </p:nvSpPr>
        <p:spPr/>
        <p:txBody>
          <a:bodyPr/>
          <a:lstStyle/>
          <a:p>
            <a:fld id="{297535F6-39EE-4D9D-B844-E94E0E29CD61}" type="slidenum">
              <a:rPr lang="en-US" smtClean="0"/>
              <a:t>2</a:t>
            </a:fld>
            <a:endParaRPr lang="en-US"/>
          </a:p>
        </p:txBody>
      </p:sp>
      <p:sp>
        <p:nvSpPr>
          <p:cNvPr id="7" name="TextBox 6"/>
          <p:cNvSpPr txBox="1"/>
          <p:nvPr/>
        </p:nvSpPr>
        <p:spPr>
          <a:xfrm rot="20286670">
            <a:off x="1017431" y="982883"/>
            <a:ext cx="3940935" cy="2554545"/>
          </a:xfrm>
          <a:prstGeom prst="rect">
            <a:avLst/>
          </a:prstGeom>
          <a:noFill/>
        </p:spPr>
        <p:txBody>
          <a:bodyPr wrap="square" rtlCol="0">
            <a:spAutoFit/>
          </a:bodyPr>
          <a:lstStyle/>
          <a:p>
            <a:r>
              <a:rPr lang="en-US" sz="3200" dirty="0" smtClean="0">
                <a:solidFill>
                  <a:srgbClr val="C00000"/>
                </a:solidFill>
              </a:rPr>
              <a:t>Elem. Algebra</a:t>
            </a:r>
          </a:p>
          <a:p>
            <a:r>
              <a:rPr lang="en-US" sz="3200" dirty="0" smtClean="0">
                <a:solidFill>
                  <a:srgbClr val="C00000"/>
                </a:solidFill>
              </a:rPr>
              <a:t>Geometry</a:t>
            </a:r>
          </a:p>
          <a:p>
            <a:r>
              <a:rPr lang="en-US" sz="3200" dirty="0" smtClean="0">
                <a:solidFill>
                  <a:srgbClr val="C00000"/>
                </a:solidFill>
              </a:rPr>
              <a:t>Intermediate Algebra</a:t>
            </a:r>
          </a:p>
          <a:p>
            <a:r>
              <a:rPr lang="en-US" sz="3200" dirty="0" smtClean="0">
                <a:solidFill>
                  <a:srgbClr val="C00000"/>
                </a:solidFill>
              </a:rPr>
              <a:t>Trigonometry</a:t>
            </a:r>
          </a:p>
          <a:p>
            <a:r>
              <a:rPr lang="en-US" sz="3200" dirty="0" smtClean="0">
                <a:solidFill>
                  <a:srgbClr val="C00000"/>
                </a:solidFill>
              </a:rPr>
              <a:t>Advanced Algebra</a:t>
            </a:r>
            <a:endParaRPr lang="en-US" sz="3200" dirty="0">
              <a:solidFill>
                <a:srgbClr val="C00000"/>
              </a:solidFill>
            </a:endParaRPr>
          </a:p>
        </p:txBody>
      </p:sp>
      <p:sp>
        <p:nvSpPr>
          <p:cNvPr id="8" name="TextBox 7"/>
          <p:cNvSpPr txBox="1"/>
          <p:nvPr/>
        </p:nvSpPr>
        <p:spPr>
          <a:xfrm rot="801277">
            <a:off x="8146312" y="1172347"/>
            <a:ext cx="2781836" cy="1938992"/>
          </a:xfrm>
          <a:prstGeom prst="rect">
            <a:avLst/>
          </a:prstGeom>
          <a:noFill/>
        </p:spPr>
        <p:txBody>
          <a:bodyPr wrap="square" rtlCol="0">
            <a:spAutoFit/>
          </a:bodyPr>
          <a:lstStyle/>
          <a:p>
            <a:r>
              <a:rPr lang="en-US" sz="4000" dirty="0" smtClean="0">
                <a:solidFill>
                  <a:srgbClr val="0070C0"/>
                </a:solidFill>
              </a:rPr>
              <a:t>Math 9</a:t>
            </a:r>
          </a:p>
          <a:p>
            <a:r>
              <a:rPr lang="en-US" sz="4000" dirty="0" smtClean="0">
                <a:solidFill>
                  <a:srgbClr val="0070C0"/>
                </a:solidFill>
              </a:rPr>
              <a:t>Math 10</a:t>
            </a:r>
          </a:p>
          <a:p>
            <a:r>
              <a:rPr lang="en-US" sz="4000" dirty="0" smtClean="0">
                <a:solidFill>
                  <a:srgbClr val="0070C0"/>
                </a:solidFill>
              </a:rPr>
              <a:t>Math 11</a:t>
            </a:r>
          </a:p>
        </p:txBody>
      </p:sp>
      <p:sp>
        <p:nvSpPr>
          <p:cNvPr id="9" name="TextBox 8"/>
          <p:cNvSpPr txBox="1"/>
          <p:nvPr/>
        </p:nvSpPr>
        <p:spPr>
          <a:xfrm>
            <a:off x="5016012" y="856314"/>
            <a:ext cx="2781836" cy="2308324"/>
          </a:xfrm>
          <a:prstGeom prst="rect">
            <a:avLst/>
          </a:prstGeom>
          <a:noFill/>
        </p:spPr>
        <p:txBody>
          <a:bodyPr wrap="square" rtlCol="0">
            <a:spAutoFit/>
          </a:bodyPr>
          <a:lstStyle/>
          <a:p>
            <a:r>
              <a:rPr lang="en-US" sz="4800" dirty="0" smtClean="0">
                <a:solidFill>
                  <a:schemeClr val="accent2">
                    <a:lumMod val="50000"/>
                  </a:schemeClr>
                </a:solidFill>
              </a:rPr>
              <a:t>Course I</a:t>
            </a:r>
          </a:p>
          <a:p>
            <a:r>
              <a:rPr lang="en-US" sz="4800" dirty="0" smtClean="0">
                <a:solidFill>
                  <a:schemeClr val="accent2">
                    <a:lumMod val="50000"/>
                  </a:schemeClr>
                </a:solidFill>
              </a:rPr>
              <a:t>Course II</a:t>
            </a:r>
          </a:p>
          <a:p>
            <a:r>
              <a:rPr lang="en-US" sz="4800" dirty="0" smtClean="0">
                <a:solidFill>
                  <a:schemeClr val="accent2">
                    <a:lumMod val="50000"/>
                  </a:schemeClr>
                </a:solidFill>
              </a:rPr>
              <a:t>Course III</a:t>
            </a:r>
          </a:p>
        </p:txBody>
      </p:sp>
      <p:grpSp>
        <p:nvGrpSpPr>
          <p:cNvPr id="15" name="Group 14"/>
          <p:cNvGrpSpPr/>
          <p:nvPr/>
        </p:nvGrpSpPr>
        <p:grpSpPr>
          <a:xfrm>
            <a:off x="658123" y="2995947"/>
            <a:ext cx="8715778" cy="2554545"/>
            <a:chOff x="604403" y="2987127"/>
            <a:chExt cx="5449909" cy="2554545"/>
          </a:xfrm>
        </p:grpSpPr>
        <p:sp>
          <p:nvSpPr>
            <p:cNvPr id="10" name="TextBox 9"/>
            <p:cNvSpPr txBox="1"/>
            <p:nvPr/>
          </p:nvSpPr>
          <p:spPr>
            <a:xfrm rot="20498539">
              <a:off x="604403" y="2987127"/>
              <a:ext cx="5449909" cy="2554545"/>
            </a:xfrm>
            <a:prstGeom prst="rect">
              <a:avLst/>
            </a:prstGeom>
            <a:noFill/>
          </p:spPr>
          <p:txBody>
            <a:bodyPr wrap="square" rtlCol="0">
              <a:spAutoFit/>
            </a:bodyPr>
            <a:lstStyle/>
            <a:p>
              <a:r>
                <a:rPr lang="en-US" sz="3200" dirty="0" smtClean="0">
                  <a:solidFill>
                    <a:srgbClr val="00B050"/>
                  </a:solidFill>
                </a:rPr>
                <a:t>Algebra</a:t>
              </a:r>
            </a:p>
            <a:p>
              <a:r>
                <a:rPr lang="en-US" sz="3200" dirty="0" smtClean="0">
                  <a:solidFill>
                    <a:srgbClr val="00B050"/>
                  </a:solidFill>
                </a:rPr>
                <a:t>	        		Math A</a:t>
              </a:r>
            </a:p>
            <a:p>
              <a:r>
                <a:rPr lang="en-US" sz="3200" dirty="0" smtClean="0">
                  <a:solidFill>
                    <a:srgbClr val="00B050"/>
                  </a:solidFill>
                </a:rPr>
                <a:t>Geometry</a:t>
              </a:r>
            </a:p>
            <a:p>
              <a:r>
                <a:rPr lang="en-US" sz="3200" dirty="0" smtClean="0">
                  <a:solidFill>
                    <a:srgbClr val="00B050"/>
                  </a:solidFill>
                </a:rPr>
                <a:t>			         		</a:t>
              </a:r>
              <a:r>
                <a:rPr lang="en-US" sz="3200" dirty="0">
                  <a:solidFill>
                    <a:srgbClr val="00B050"/>
                  </a:solidFill>
                </a:rPr>
                <a:t>	</a:t>
              </a:r>
              <a:r>
                <a:rPr lang="en-US" sz="3200" dirty="0" smtClean="0">
                  <a:solidFill>
                    <a:srgbClr val="00B050"/>
                  </a:solidFill>
                </a:rPr>
                <a:t>   Math B</a:t>
              </a:r>
            </a:p>
            <a:p>
              <a:r>
                <a:rPr lang="en-US" sz="3200" dirty="0" smtClean="0">
                  <a:solidFill>
                    <a:srgbClr val="00B050"/>
                  </a:solidFill>
                </a:rPr>
                <a:t>Intermediate Algebra</a:t>
              </a:r>
              <a:r>
                <a:rPr lang="en-US" sz="3200" dirty="0">
                  <a:solidFill>
                    <a:srgbClr val="00B050"/>
                  </a:solidFill>
                </a:rPr>
                <a:t> </a:t>
              </a:r>
              <a:r>
                <a:rPr lang="en-US" sz="3200" dirty="0" smtClean="0">
                  <a:solidFill>
                    <a:srgbClr val="00B050"/>
                  </a:solidFill>
                </a:rPr>
                <a:t>&amp; Trig</a:t>
              </a:r>
            </a:p>
          </p:txBody>
        </p:sp>
        <p:sp>
          <p:nvSpPr>
            <p:cNvPr id="12" name="Right Brace 11"/>
            <p:cNvSpPr/>
            <p:nvPr/>
          </p:nvSpPr>
          <p:spPr>
            <a:xfrm rot="20336738">
              <a:off x="1821021" y="3828664"/>
              <a:ext cx="436809" cy="1292066"/>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20165491">
              <a:off x="3762345" y="3764468"/>
              <a:ext cx="447138" cy="1358367"/>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TextBox 13"/>
          <p:cNvSpPr txBox="1"/>
          <p:nvPr/>
        </p:nvSpPr>
        <p:spPr>
          <a:xfrm rot="740652">
            <a:off x="6166502" y="3391501"/>
            <a:ext cx="6362164" cy="3077766"/>
          </a:xfrm>
          <a:prstGeom prst="rect">
            <a:avLst/>
          </a:prstGeom>
          <a:noFill/>
        </p:spPr>
        <p:txBody>
          <a:bodyPr wrap="square" rtlCol="0">
            <a:spAutoFit/>
          </a:bodyPr>
          <a:lstStyle/>
          <a:p>
            <a:r>
              <a:rPr lang="en-US" sz="4400" dirty="0" smtClean="0">
                <a:solidFill>
                  <a:srgbClr val="FF0000"/>
                </a:solidFill>
              </a:rPr>
              <a:t>Common Core</a:t>
            </a:r>
          </a:p>
          <a:p>
            <a:r>
              <a:rPr lang="en-US" sz="4400" dirty="0" smtClean="0">
                <a:solidFill>
                  <a:srgbClr val="FF0000"/>
                </a:solidFill>
              </a:rPr>
              <a:t>Algebra</a:t>
            </a:r>
          </a:p>
          <a:p>
            <a:r>
              <a:rPr lang="en-US" sz="4400" dirty="0" smtClean="0">
                <a:solidFill>
                  <a:srgbClr val="FF0000"/>
                </a:solidFill>
              </a:rPr>
              <a:t>Geometry</a:t>
            </a:r>
          </a:p>
          <a:p>
            <a:r>
              <a:rPr lang="en-US" sz="4400" dirty="0" smtClean="0">
                <a:solidFill>
                  <a:srgbClr val="FF0000"/>
                </a:solidFill>
              </a:rPr>
              <a:t>Algebra 2 &amp; Trigonometry</a:t>
            </a:r>
          </a:p>
          <a:p>
            <a:endParaRPr lang="en-US" dirty="0"/>
          </a:p>
        </p:txBody>
      </p:sp>
    </p:spTree>
    <p:extLst>
      <p:ext uri="{BB962C8B-B14F-4D97-AF65-F5344CB8AC3E}">
        <p14:creationId xmlns:p14="http://schemas.microsoft.com/office/powerpoint/2010/main" val="288353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673894"/>
          </a:xfrm>
        </p:spPr>
        <p:txBody>
          <a:bodyPr/>
          <a:lstStyle/>
          <a:p>
            <a:r>
              <a:rPr lang="en-US" b="1" dirty="0" smtClean="0">
                <a:solidFill>
                  <a:srgbClr val="0070C0"/>
                </a:solidFill>
              </a:rPr>
              <a:t>Dr. Moates Continues</a:t>
            </a:r>
            <a:endParaRPr lang="en-US" b="1" dirty="0">
              <a:solidFill>
                <a:srgbClr val="0070C0"/>
              </a:solidFill>
            </a:endParaRPr>
          </a:p>
        </p:txBody>
      </p:sp>
      <p:sp>
        <p:nvSpPr>
          <p:cNvPr id="3" name="Text Placeholder 2"/>
          <p:cNvSpPr>
            <a:spLocks noGrp="1"/>
          </p:cNvSpPr>
          <p:nvPr>
            <p:ph type="body" sz="half" idx="2"/>
          </p:nvPr>
        </p:nvSpPr>
        <p:spPr>
          <a:xfrm>
            <a:off x="2411413" y="1057275"/>
            <a:ext cx="9190037" cy="2128838"/>
          </a:xfrm>
        </p:spPr>
        <p:txBody>
          <a:bodyPr/>
          <a:lstStyle/>
          <a:p>
            <a:r>
              <a:rPr lang="en-US" sz="2400" dirty="0" smtClean="0">
                <a:solidFill>
                  <a:srgbClr val="0070C0"/>
                </a:solidFill>
              </a:rPr>
              <a:t>“If </a:t>
            </a:r>
            <a:r>
              <a:rPr lang="en-US" sz="2400" dirty="0">
                <a:solidFill>
                  <a:srgbClr val="0070C0"/>
                </a:solidFill>
              </a:rPr>
              <a:t>I could take all the money going to the testing companies and reinvest it, I’d focus on the teaching profession – recruitment, pay, work conditions, rigorous and on-going training. Many of our teachers are not qualified or prepared to teach the standards we have written. It doesn’t make sense to ask kids to achieve standards that their teachers have not achieved</a:t>
            </a:r>
            <a:r>
              <a:rPr lang="en-US" sz="2400" dirty="0" smtClean="0">
                <a:solidFill>
                  <a:srgbClr val="0070C0"/>
                </a:solidFill>
              </a:rPr>
              <a:t>!”</a:t>
            </a:r>
          </a:p>
          <a:p>
            <a:endParaRPr lang="en-US" dirty="0"/>
          </a:p>
        </p:txBody>
      </p:sp>
      <p:sp>
        <p:nvSpPr>
          <p:cNvPr id="4" name="Footer Placeholder 3"/>
          <p:cNvSpPr>
            <a:spLocks noGrp="1"/>
          </p:cNvSpPr>
          <p:nvPr>
            <p:ph type="ftr" sz="quarter" idx="11"/>
          </p:nvPr>
        </p:nvSpPr>
        <p:spPr/>
        <p:txBody>
          <a:bodyPr/>
          <a:lstStyle/>
          <a:p>
            <a:r>
              <a:rPr lang="en-US" smtClean="0"/>
              <a:t>©Bill Caroscio</a:t>
            </a:r>
            <a:endParaRPr lang="en-US" dirty="0"/>
          </a:p>
        </p:txBody>
      </p:sp>
      <p:sp>
        <p:nvSpPr>
          <p:cNvPr id="5" name="TextBox 4"/>
          <p:cNvSpPr txBox="1"/>
          <p:nvPr/>
        </p:nvSpPr>
        <p:spPr>
          <a:xfrm>
            <a:off x="2411413" y="3014656"/>
            <a:ext cx="9190037" cy="3785652"/>
          </a:xfrm>
          <a:prstGeom prst="rect">
            <a:avLst/>
          </a:prstGeom>
          <a:noFill/>
        </p:spPr>
        <p:txBody>
          <a:bodyPr wrap="square" rtlCol="0">
            <a:spAutoFit/>
          </a:bodyPr>
          <a:lstStyle/>
          <a:p>
            <a:r>
              <a:rPr lang="en-US" sz="2400" dirty="0" smtClean="0">
                <a:solidFill>
                  <a:srgbClr val="0070C0"/>
                </a:solidFill>
              </a:rPr>
              <a:t>“Classroom </a:t>
            </a:r>
            <a:r>
              <a:rPr lang="en-US" sz="2400" dirty="0">
                <a:solidFill>
                  <a:srgbClr val="0070C0"/>
                </a:solidFill>
              </a:rPr>
              <a:t>teachers are confused, lacking in training and skills to implement the standards, overstressed, and the victims of misinformed directives from administrators who are not well grounded in reading research.  I’m beginning to get messages from very frustrated educators who threw out what was working in favor of a new “CCSS aligned” program, and now find that they don’t have the tools to teach kids how to read and write. Teachers are told to use “grade level” texts, for example; if half the kids are below grade level by definition, what does the teacher do? She has to decide whether to teach “the standard” or teach the kids</a:t>
            </a:r>
            <a:r>
              <a:rPr lang="en-US" sz="2400" dirty="0" smtClean="0">
                <a:solidFill>
                  <a:srgbClr val="0070C0"/>
                </a:solidFill>
              </a:rPr>
              <a:t>.”</a:t>
            </a:r>
            <a:endParaRPr lang="en-US" sz="2400" dirty="0">
              <a:solidFill>
                <a:srgbClr val="0070C0"/>
              </a:solidFill>
            </a:endParaRPr>
          </a:p>
        </p:txBody>
      </p:sp>
    </p:spTree>
    <p:extLst>
      <p:ext uri="{BB962C8B-B14F-4D97-AF65-F5344CB8AC3E}">
        <p14:creationId xmlns:p14="http://schemas.microsoft.com/office/powerpoint/2010/main" val="57444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791212"/>
          </a:xfrm>
        </p:spPr>
        <p:txBody>
          <a:bodyPr>
            <a:normAutofit fontScale="90000"/>
          </a:bodyPr>
          <a:lstStyle/>
          <a:p>
            <a:r>
              <a:rPr lang="en-US" sz="5400" b="1" dirty="0" smtClean="0">
                <a:solidFill>
                  <a:srgbClr val="0070C0"/>
                </a:solidFill>
              </a:rPr>
              <a:t>Impact of CCSS!?</a:t>
            </a:r>
            <a:endParaRPr lang="en-US" sz="5400" b="1" dirty="0">
              <a:solidFill>
                <a:srgbClr val="0070C0"/>
              </a:solidFill>
            </a:endParaRPr>
          </a:p>
        </p:txBody>
      </p:sp>
      <p:sp>
        <p:nvSpPr>
          <p:cNvPr id="3" name="Text Placeholder 2"/>
          <p:cNvSpPr>
            <a:spLocks noGrp="1"/>
          </p:cNvSpPr>
          <p:nvPr>
            <p:ph type="body" sz="half" idx="2"/>
          </p:nvPr>
        </p:nvSpPr>
        <p:spPr>
          <a:xfrm>
            <a:off x="2411413" y="1017431"/>
            <a:ext cx="9190037" cy="4751544"/>
          </a:xfrm>
        </p:spPr>
        <p:txBody>
          <a:bodyPr>
            <a:noAutofit/>
          </a:bodyPr>
          <a:lstStyle/>
          <a:p>
            <a:r>
              <a:rPr lang="en-US" sz="3200" dirty="0" smtClean="0">
                <a:solidFill>
                  <a:srgbClr val="0070C0"/>
                </a:solidFill>
              </a:rPr>
              <a:t>“Since the Common Core standards have never been field-tested, no one knows whether they will raise test scores or cause the achievement gap among different racial, ethnic, and income groups to narrow or to widen. One study, by Tom Loveless of the Brookings Institution, predicted that the standards would have little or no effect on academic achievement; he noted that ‘from 2003 to 2009, states with terrific standards raised their National Assessment of Educational Progress scores by roughly the same margin as states with awful ones.’”</a:t>
            </a:r>
          </a:p>
          <a:p>
            <a:pPr algn="r"/>
            <a:r>
              <a:rPr lang="en-US" sz="1400" dirty="0" smtClean="0">
                <a:solidFill>
                  <a:srgbClr val="0070C0"/>
                </a:solidFill>
              </a:rPr>
              <a:t>ROE p.91</a:t>
            </a:r>
            <a:endParaRPr lang="en-US" sz="1400" dirty="0">
              <a:solidFill>
                <a:srgbClr val="0070C0"/>
              </a:solidFill>
            </a:endParaRPr>
          </a:p>
        </p:txBody>
      </p:sp>
      <p:sp>
        <p:nvSpPr>
          <p:cNvPr id="4" name="Footer Placeholder 3"/>
          <p:cNvSpPr>
            <a:spLocks noGrp="1"/>
          </p:cNvSpPr>
          <p:nvPr>
            <p:ph type="ftr" sz="quarter" idx="11"/>
          </p:nvPr>
        </p:nvSpPr>
        <p:spPr/>
        <p:txBody>
          <a:bodyPr/>
          <a:lstStyle/>
          <a:p>
            <a:r>
              <a:rPr lang="en-US" smtClean="0"/>
              <a:t>©Bill Caroscio</a:t>
            </a:r>
            <a:endParaRPr lang="en-US" dirty="0"/>
          </a:p>
        </p:txBody>
      </p:sp>
    </p:spTree>
    <p:extLst>
      <p:ext uri="{BB962C8B-B14F-4D97-AF65-F5344CB8AC3E}">
        <p14:creationId xmlns:p14="http://schemas.microsoft.com/office/powerpoint/2010/main" val="1251183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739696"/>
          </a:xfrm>
        </p:spPr>
        <p:txBody>
          <a:bodyPr>
            <a:normAutofit fontScale="90000"/>
          </a:bodyPr>
          <a:lstStyle/>
          <a:p>
            <a:r>
              <a:rPr lang="en-US" sz="4800" b="1" dirty="0" smtClean="0">
                <a:solidFill>
                  <a:srgbClr val="0070C0"/>
                </a:solidFill>
              </a:rPr>
              <a:t>What’s the Good &amp; Bad News?</a:t>
            </a:r>
            <a:endParaRPr lang="en-US" sz="4800" b="1" dirty="0">
              <a:solidFill>
                <a:srgbClr val="0070C0"/>
              </a:solidFill>
            </a:endParaRPr>
          </a:p>
        </p:txBody>
      </p:sp>
      <p:sp>
        <p:nvSpPr>
          <p:cNvPr id="3" name="Text Placeholder 2"/>
          <p:cNvSpPr>
            <a:spLocks noGrp="1"/>
          </p:cNvSpPr>
          <p:nvPr>
            <p:ph type="body" sz="half" idx="2"/>
          </p:nvPr>
        </p:nvSpPr>
        <p:spPr>
          <a:xfrm>
            <a:off x="2411413" y="1068946"/>
            <a:ext cx="9190037" cy="4700029"/>
          </a:xfrm>
        </p:spPr>
        <p:txBody>
          <a:bodyPr>
            <a:normAutofit/>
          </a:bodyPr>
          <a:lstStyle/>
          <a:p>
            <a:r>
              <a:rPr lang="en-US" sz="2800" dirty="0" smtClean="0">
                <a:solidFill>
                  <a:srgbClr val="0070C0"/>
                </a:solidFill>
              </a:rPr>
              <a:t>“Public education is not broken. It is not failing or declining. The diagnosis is wrong, and the solutions of the corporate reformers are wrong. Our urban school are in trouble because of concentrated poverty and racial segregation. But public education as such is not ‘broken’. Public education is in a crisis only so far as society is and only so far as this new narrative of crisis has destabilized it. The solutions proposed by the self-proclaimed reformers have not worked as promised. They have failed even by their own most highly valued measure, which is test cores. At the same time, the reformers’ solutions have had a destructive impact on education as a whole.”</a:t>
            </a:r>
          </a:p>
          <a:p>
            <a:pPr algn="r"/>
            <a:r>
              <a:rPr lang="en-US" sz="1800" dirty="0" smtClean="0">
                <a:solidFill>
                  <a:srgbClr val="0070C0"/>
                </a:solidFill>
              </a:rPr>
              <a:t>ROE p. 16</a:t>
            </a:r>
            <a:endParaRPr lang="en-US" sz="1800" dirty="0">
              <a:solidFill>
                <a:srgbClr val="0070C0"/>
              </a:solidFill>
            </a:endParaRPr>
          </a:p>
        </p:txBody>
      </p:sp>
      <p:sp>
        <p:nvSpPr>
          <p:cNvPr id="4" name="Footer Placeholder 3"/>
          <p:cNvSpPr>
            <a:spLocks noGrp="1"/>
          </p:cNvSpPr>
          <p:nvPr>
            <p:ph type="ftr" sz="quarter" idx="11"/>
          </p:nvPr>
        </p:nvSpPr>
        <p:spPr/>
        <p:txBody>
          <a:bodyPr/>
          <a:lstStyle/>
          <a:p>
            <a:r>
              <a:rPr lang="en-US" smtClean="0"/>
              <a:t>©Bill Caroscio</a:t>
            </a:r>
            <a:endParaRPr lang="en-US" dirty="0"/>
          </a:p>
        </p:txBody>
      </p:sp>
      <p:pic>
        <p:nvPicPr>
          <p:cNvPr id="3074" name="Picture 2" descr="http://www.maa.org/sites/default/files/images/AMC/imo/imo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874" y="1539137"/>
            <a:ext cx="6096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349284" y="2627290"/>
            <a:ext cx="695459" cy="101743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9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nodeType="clickEffect">
                                  <p:stCondLst>
                                    <p:cond delay="0"/>
                                  </p:stCondLst>
                                  <p:childTnLst>
                                    <p:animEffect transition="out" filter="barn(inVertical)">
                                      <p:cBhvr>
                                        <p:cTn id="15" dur="500"/>
                                        <p:tgtEl>
                                          <p:spTgt spid="3074"/>
                                        </p:tgtEl>
                                      </p:cBhvr>
                                    </p:animEffect>
                                    <p:set>
                                      <p:cBhvr>
                                        <p:cTn id="16" dur="1" fill="hold">
                                          <p:stCondLst>
                                            <p:cond delay="499"/>
                                          </p:stCondLst>
                                        </p:cTn>
                                        <p:tgtEl>
                                          <p:spTgt spid="307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881364"/>
          </a:xfrm>
        </p:spPr>
        <p:txBody>
          <a:bodyPr>
            <a:normAutofit/>
          </a:bodyPr>
          <a:lstStyle/>
          <a:p>
            <a:r>
              <a:rPr lang="en-US" sz="4000" b="1" dirty="0" smtClean="0">
                <a:solidFill>
                  <a:srgbClr val="0070C0"/>
                </a:solidFill>
              </a:rPr>
              <a:t>Impact of Poverty. Where does the US Rank?</a:t>
            </a:r>
            <a:endParaRPr lang="en-US" sz="4000" b="1" dirty="0">
              <a:solidFill>
                <a:srgbClr val="0070C0"/>
              </a:solidFill>
            </a:endParaRPr>
          </a:p>
        </p:txBody>
      </p:sp>
      <p:sp>
        <p:nvSpPr>
          <p:cNvPr id="3" name="Text Placeholder 2"/>
          <p:cNvSpPr>
            <a:spLocks noGrp="1"/>
          </p:cNvSpPr>
          <p:nvPr>
            <p:ph type="body" sz="half" idx="2"/>
          </p:nvPr>
        </p:nvSpPr>
        <p:spPr>
          <a:xfrm>
            <a:off x="2411413" y="1197735"/>
            <a:ext cx="9190037" cy="4571240"/>
          </a:xfrm>
        </p:spPr>
        <p:txBody>
          <a:bodyPr>
            <a:normAutofit lnSpcReduction="10000"/>
          </a:bodyPr>
          <a:lstStyle/>
          <a:p>
            <a:r>
              <a:rPr lang="en-US" sz="2200" dirty="0" smtClean="0">
                <a:solidFill>
                  <a:srgbClr val="0070C0"/>
                </a:solidFill>
              </a:rPr>
              <a:t>“The most important international comparison of educational performance is the </a:t>
            </a:r>
            <a:r>
              <a:rPr lang="en-US" sz="2200" dirty="0" err="1" smtClean="0">
                <a:solidFill>
                  <a:srgbClr val="0070C0"/>
                </a:solidFill>
              </a:rPr>
              <a:t>Programme</a:t>
            </a:r>
            <a:r>
              <a:rPr lang="en-US" sz="2200" dirty="0" smtClean="0">
                <a:solidFill>
                  <a:srgbClr val="0070C0"/>
                </a:solidFill>
              </a:rPr>
              <a:t> for International Student Assessment, or PISA, a test given every three year to fifteen-year-olds all over the world. Last time out, the U.S. average score was 500, just behind Poland and ahead of Liechtenstein.</a:t>
            </a:r>
          </a:p>
          <a:p>
            <a:r>
              <a:rPr lang="en-US" sz="2200" dirty="0" smtClean="0">
                <a:solidFill>
                  <a:srgbClr val="0070C0"/>
                </a:solidFill>
              </a:rPr>
              <a:t>However…</a:t>
            </a:r>
          </a:p>
          <a:p>
            <a:r>
              <a:rPr lang="en-US" sz="2200" dirty="0" smtClean="0">
                <a:solidFill>
                  <a:srgbClr val="0070C0"/>
                </a:solidFill>
              </a:rPr>
              <a:t>If America’s scores were limited to those from schools in districts in which the poverty rate was less than 10 percent – Finland's poverty rate is less than 4 percent – the United States would lead the world, and it wouldn’t be close: 551 on the latest PISA test, compared to Finland's 536, or South Korea’s 539. In fact, if all you did was exclude the American schools that have student bodies that are more than three-quarters poor, U.S. schools would still score 513, just behind Australia, but ahead of the Netherlands, Belgium, Sweden, Germany, Iceland … well, you see the picture.”</a:t>
            </a:r>
          </a:p>
          <a:p>
            <a:pPr algn="r"/>
            <a:r>
              <a:rPr lang="en-US" dirty="0" smtClean="0">
                <a:solidFill>
                  <a:srgbClr val="0070C0"/>
                </a:solidFill>
              </a:rPr>
              <a:t>IGS p. 8</a:t>
            </a:r>
            <a:endParaRPr lang="en-US" dirty="0">
              <a:solidFill>
                <a:srgbClr val="0070C0"/>
              </a:solidFill>
            </a:endParaRPr>
          </a:p>
        </p:txBody>
      </p:sp>
      <p:sp>
        <p:nvSpPr>
          <p:cNvPr id="4" name="Footer Placeholder 3"/>
          <p:cNvSpPr>
            <a:spLocks noGrp="1"/>
          </p:cNvSpPr>
          <p:nvPr>
            <p:ph type="ftr" sz="quarter" idx="11"/>
          </p:nvPr>
        </p:nvSpPr>
        <p:spPr/>
        <p:txBody>
          <a:bodyPr/>
          <a:lstStyle/>
          <a:p>
            <a:r>
              <a:rPr lang="en-US" smtClean="0"/>
              <a:t>©Bill Caroscio</a:t>
            </a:r>
            <a:endParaRPr lang="en-US" dirty="0"/>
          </a:p>
        </p:txBody>
      </p:sp>
    </p:spTree>
    <p:extLst>
      <p:ext uri="{BB962C8B-B14F-4D97-AF65-F5344CB8AC3E}">
        <p14:creationId xmlns:p14="http://schemas.microsoft.com/office/powerpoint/2010/main" val="3548802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1129505"/>
          </a:xfrm>
        </p:spPr>
        <p:txBody>
          <a:bodyPr>
            <a:normAutofit/>
          </a:bodyPr>
          <a:lstStyle/>
          <a:p>
            <a:r>
              <a:rPr lang="en-US" sz="6000" b="1" dirty="0" smtClean="0">
                <a:solidFill>
                  <a:srgbClr val="0070C0"/>
                </a:solidFill>
              </a:rPr>
              <a:t>Final Thoughts</a:t>
            </a:r>
            <a:endParaRPr lang="en-US" sz="6000" b="1" dirty="0">
              <a:solidFill>
                <a:srgbClr val="0070C0"/>
              </a:solidFill>
            </a:endParaRPr>
          </a:p>
        </p:txBody>
      </p:sp>
      <p:sp>
        <p:nvSpPr>
          <p:cNvPr id="4" name="Footer Placeholder 3"/>
          <p:cNvSpPr>
            <a:spLocks noGrp="1"/>
          </p:cNvSpPr>
          <p:nvPr>
            <p:ph type="ftr" sz="quarter" idx="11"/>
          </p:nvPr>
        </p:nvSpPr>
        <p:spPr/>
        <p:txBody>
          <a:bodyPr/>
          <a:lstStyle/>
          <a:p>
            <a:r>
              <a:rPr lang="en-US" smtClean="0"/>
              <a:t>©Bill Caroscio</a:t>
            </a:r>
            <a:endParaRPr lang="en-US" dirty="0"/>
          </a:p>
        </p:txBody>
      </p:sp>
      <p:sp>
        <p:nvSpPr>
          <p:cNvPr id="5" name="Rectangle 4"/>
          <p:cNvSpPr/>
          <p:nvPr/>
        </p:nvSpPr>
        <p:spPr>
          <a:xfrm>
            <a:off x="3605401" y="2040056"/>
            <a:ext cx="6131027" cy="3046988"/>
          </a:xfrm>
          <a:prstGeom prst="rect">
            <a:avLst/>
          </a:prstGeom>
          <a:noFill/>
        </p:spPr>
        <p:txBody>
          <a:bodyPr wrap="square" lIns="91440" tIns="45720" rIns="91440" bIns="45720">
            <a:spAutoFit/>
            <a:scene3d>
              <a:camera prst="isometricOffAxis1Right"/>
              <a:lightRig rig="threePt" dir="t"/>
            </a:scene3d>
          </a:bodyPr>
          <a:lstStyle/>
          <a:p>
            <a:pPr algn="ctr"/>
            <a:r>
              <a:rPr lang="en-US" sz="9600" b="1" cap="none" spc="0" dirty="0" smtClean="0">
                <a:ln w="57150">
                  <a:solidFill>
                    <a:srgbClr val="FF0000"/>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ookman Old Style" panose="02050604050505020204" pitchFamily="18" charset="0"/>
              </a:rPr>
              <a:t>Teachers Matter!!</a:t>
            </a:r>
            <a:endParaRPr lang="en-US" sz="9600" b="1" cap="none" spc="0" dirty="0">
              <a:ln w="57150">
                <a:solidFill>
                  <a:srgbClr val="FF0000"/>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ookman Old Style" panose="02050604050505020204" pitchFamily="18" charset="0"/>
            </a:endParaRPr>
          </a:p>
        </p:txBody>
      </p:sp>
    </p:spTree>
    <p:extLst>
      <p:ext uri="{BB962C8B-B14F-4D97-AF65-F5344CB8AC3E}">
        <p14:creationId xmlns:p14="http://schemas.microsoft.com/office/powerpoint/2010/main" val="6548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932880"/>
          </a:xfrm>
        </p:spPr>
        <p:txBody>
          <a:bodyPr>
            <a:normAutofit/>
          </a:bodyPr>
          <a:lstStyle/>
          <a:p>
            <a:r>
              <a:rPr lang="en-US" sz="4800" b="1" dirty="0" smtClean="0">
                <a:solidFill>
                  <a:srgbClr val="0070C0"/>
                </a:solidFill>
              </a:rPr>
              <a:t>Role of the Teacher</a:t>
            </a:r>
            <a:endParaRPr lang="en-US" sz="4800" b="1" dirty="0">
              <a:solidFill>
                <a:srgbClr val="0070C0"/>
              </a:solidFill>
            </a:endParaRPr>
          </a:p>
        </p:txBody>
      </p:sp>
      <p:sp>
        <p:nvSpPr>
          <p:cNvPr id="3" name="Text Placeholder 2"/>
          <p:cNvSpPr>
            <a:spLocks noGrp="1"/>
          </p:cNvSpPr>
          <p:nvPr>
            <p:ph type="body" sz="half" idx="2"/>
          </p:nvPr>
        </p:nvSpPr>
        <p:spPr>
          <a:xfrm>
            <a:off x="2411412" y="1159099"/>
            <a:ext cx="9190037" cy="3811588"/>
          </a:xfrm>
        </p:spPr>
        <p:txBody>
          <a:bodyPr>
            <a:noAutofit/>
          </a:bodyPr>
          <a:lstStyle/>
          <a:p>
            <a:r>
              <a:rPr lang="en-US" sz="3200" dirty="0" smtClean="0">
                <a:solidFill>
                  <a:srgbClr val="0070C0"/>
                </a:solidFill>
              </a:rPr>
              <a:t>“One of the most important tasks of the teacher is to help his students. This task is not quite easy; it demands time, practice, devotion, and sound principles. The student should acquire as much experience of independent work as possible. But if he is left alone with his problem without any help or with insufficient help, he may make no progress at all. If the teacher helps too much, nothing is left to the student. The teacher should help, but not too much and not too little, so that he student shall have a </a:t>
            </a:r>
            <a:r>
              <a:rPr lang="en-US" sz="3200" i="1" dirty="0" smtClean="0">
                <a:solidFill>
                  <a:srgbClr val="0070C0"/>
                </a:solidFill>
              </a:rPr>
              <a:t>reasonable share of the work.”</a:t>
            </a:r>
          </a:p>
          <a:p>
            <a:pPr algn="r"/>
            <a:r>
              <a:rPr lang="en-US" sz="1100" i="1" dirty="0" smtClean="0">
                <a:solidFill>
                  <a:srgbClr val="0070C0"/>
                </a:solidFill>
              </a:rPr>
              <a:t>HTSI p. 1</a:t>
            </a:r>
            <a:endParaRPr lang="en-US" sz="1100" dirty="0">
              <a:solidFill>
                <a:srgbClr val="0070C0"/>
              </a:solidFill>
            </a:endParaRPr>
          </a:p>
        </p:txBody>
      </p:sp>
      <p:sp>
        <p:nvSpPr>
          <p:cNvPr id="4" name="Footer Placeholder 3"/>
          <p:cNvSpPr>
            <a:spLocks noGrp="1"/>
          </p:cNvSpPr>
          <p:nvPr>
            <p:ph type="ftr" sz="quarter" idx="11"/>
          </p:nvPr>
        </p:nvSpPr>
        <p:spPr/>
        <p:txBody>
          <a:bodyPr/>
          <a:lstStyle/>
          <a:p>
            <a:r>
              <a:rPr lang="en-US" smtClean="0"/>
              <a:t>©Bill Caroscio</a:t>
            </a:r>
            <a:endParaRPr lang="en-US" dirty="0"/>
          </a:p>
        </p:txBody>
      </p:sp>
    </p:spTree>
    <p:extLst>
      <p:ext uri="{BB962C8B-B14F-4D97-AF65-F5344CB8AC3E}">
        <p14:creationId xmlns:p14="http://schemas.microsoft.com/office/powerpoint/2010/main" val="2243413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616744"/>
          </a:xfrm>
        </p:spPr>
        <p:txBody>
          <a:bodyPr>
            <a:noAutofit/>
          </a:bodyPr>
          <a:lstStyle/>
          <a:p>
            <a:r>
              <a:rPr lang="en-US" sz="4000" b="1" dirty="0" smtClean="0">
                <a:solidFill>
                  <a:srgbClr val="0070C0"/>
                </a:solidFill>
              </a:rPr>
              <a:t>Impact of Good Teachers</a:t>
            </a:r>
            <a:endParaRPr lang="en-US" sz="4000" b="1" dirty="0">
              <a:solidFill>
                <a:srgbClr val="0070C0"/>
              </a:solidFill>
            </a:endParaRPr>
          </a:p>
        </p:txBody>
      </p:sp>
      <p:sp>
        <p:nvSpPr>
          <p:cNvPr id="3" name="Text Placeholder 2"/>
          <p:cNvSpPr>
            <a:spLocks noGrp="1"/>
          </p:cNvSpPr>
          <p:nvPr>
            <p:ph type="body" sz="half" idx="2"/>
          </p:nvPr>
        </p:nvSpPr>
        <p:spPr>
          <a:xfrm>
            <a:off x="2411412" y="842963"/>
            <a:ext cx="9190037" cy="3811588"/>
          </a:xfrm>
        </p:spPr>
        <p:txBody>
          <a:bodyPr>
            <a:noAutofit/>
          </a:bodyPr>
          <a:lstStyle/>
          <a:p>
            <a:r>
              <a:rPr lang="en-US" sz="2800" dirty="0" smtClean="0">
                <a:solidFill>
                  <a:srgbClr val="0070C0"/>
                </a:solidFill>
              </a:rPr>
              <a:t>“Economists have studied just how much a teacher is worth, using models that measure things like educational attainment and test scores to ask, ‘How much does an increase in the acquisition of cognitive skill (like analytical reading, or competency in math) add to someone’s lifetime earnings?’ And the answer is a ‘whole bunch.’ One year’s improvement of a quarter of a standard deviation in overall educational achievement generates an average earning increase of $5300; and that means that a teacher who can consistently deliver that sort of improvement is generating about $106000 in incremental income for every class of twenty students she teaches.”</a:t>
            </a:r>
          </a:p>
          <a:p>
            <a:pPr algn="r"/>
            <a:r>
              <a:rPr lang="en-US" dirty="0" smtClean="0">
                <a:solidFill>
                  <a:srgbClr val="0070C0"/>
                </a:solidFill>
              </a:rPr>
              <a:t>IGS p.82</a:t>
            </a:r>
            <a:endParaRPr lang="en-US" dirty="0">
              <a:solidFill>
                <a:srgbClr val="0070C0"/>
              </a:solidFill>
            </a:endParaRPr>
          </a:p>
        </p:txBody>
      </p:sp>
      <p:sp>
        <p:nvSpPr>
          <p:cNvPr id="4" name="Footer Placeholder 3"/>
          <p:cNvSpPr>
            <a:spLocks noGrp="1"/>
          </p:cNvSpPr>
          <p:nvPr>
            <p:ph type="ftr" sz="quarter" idx="11"/>
          </p:nvPr>
        </p:nvSpPr>
        <p:spPr/>
        <p:txBody>
          <a:bodyPr/>
          <a:lstStyle/>
          <a:p>
            <a:r>
              <a:rPr lang="en-US" smtClean="0"/>
              <a:t>©Bill Caroscio</a:t>
            </a:r>
            <a:endParaRPr lang="en-US" dirty="0"/>
          </a:p>
        </p:txBody>
      </p:sp>
    </p:spTree>
    <p:extLst>
      <p:ext uri="{BB962C8B-B14F-4D97-AF65-F5344CB8AC3E}">
        <p14:creationId xmlns:p14="http://schemas.microsoft.com/office/powerpoint/2010/main" val="3586304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731044"/>
          </a:xfrm>
        </p:spPr>
        <p:txBody>
          <a:bodyPr>
            <a:normAutofit fontScale="90000"/>
          </a:bodyPr>
          <a:lstStyle/>
          <a:p>
            <a:r>
              <a:rPr lang="en-US" sz="6000" b="1" dirty="0" smtClean="0">
                <a:solidFill>
                  <a:srgbClr val="0070C0"/>
                </a:solidFill>
              </a:rPr>
              <a:t>Caveat!</a:t>
            </a:r>
            <a:endParaRPr lang="en-US" dirty="0"/>
          </a:p>
        </p:txBody>
      </p:sp>
      <p:sp>
        <p:nvSpPr>
          <p:cNvPr id="3" name="Text Placeholder 2"/>
          <p:cNvSpPr>
            <a:spLocks noGrp="1"/>
          </p:cNvSpPr>
          <p:nvPr>
            <p:ph type="body" sz="half" idx="2"/>
          </p:nvPr>
        </p:nvSpPr>
        <p:spPr>
          <a:xfrm>
            <a:off x="2411413" y="957263"/>
            <a:ext cx="9190037" cy="1476844"/>
          </a:xfrm>
        </p:spPr>
        <p:txBody>
          <a:bodyPr>
            <a:noAutofit/>
          </a:bodyPr>
          <a:lstStyle/>
          <a:p>
            <a:r>
              <a:rPr lang="en-US" sz="2400" dirty="0" smtClean="0">
                <a:solidFill>
                  <a:srgbClr val="0070C0"/>
                </a:solidFill>
              </a:rPr>
              <a:t>The study done by Raj </a:t>
            </a:r>
            <a:r>
              <a:rPr lang="en-US" sz="2400" dirty="0" err="1" smtClean="0">
                <a:solidFill>
                  <a:srgbClr val="0070C0"/>
                </a:solidFill>
              </a:rPr>
              <a:t>Chetty</a:t>
            </a:r>
            <a:r>
              <a:rPr lang="en-US" sz="2400" dirty="0" smtClean="0">
                <a:solidFill>
                  <a:srgbClr val="0070C0"/>
                </a:solidFill>
              </a:rPr>
              <a:t> and John N. Friedman of Harvard University was even referred to in President Obama’s State of the Union message. “We know a good teacher can increase the lifetime income of a classroom by over $250000.”</a:t>
            </a:r>
          </a:p>
        </p:txBody>
      </p:sp>
      <p:sp>
        <p:nvSpPr>
          <p:cNvPr id="4" name="Footer Placeholder 3"/>
          <p:cNvSpPr>
            <a:spLocks noGrp="1"/>
          </p:cNvSpPr>
          <p:nvPr>
            <p:ph type="ftr" sz="quarter" idx="11"/>
          </p:nvPr>
        </p:nvSpPr>
        <p:spPr/>
        <p:txBody>
          <a:bodyPr/>
          <a:lstStyle/>
          <a:p>
            <a:r>
              <a:rPr lang="en-US" smtClean="0"/>
              <a:t>©Bill Caroscio</a:t>
            </a:r>
            <a:endParaRPr lang="en-US" dirty="0"/>
          </a:p>
        </p:txBody>
      </p:sp>
      <p:sp>
        <p:nvSpPr>
          <p:cNvPr id="5" name="TextBox 4"/>
          <p:cNvSpPr txBox="1"/>
          <p:nvPr/>
        </p:nvSpPr>
        <p:spPr>
          <a:xfrm>
            <a:off x="2411413" y="2371047"/>
            <a:ext cx="9090070" cy="4801314"/>
          </a:xfrm>
          <a:prstGeom prst="rect">
            <a:avLst/>
          </a:prstGeom>
          <a:noFill/>
        </p:spPr>
        <p:txBody>
          <a:bodyPr wrap="square" rtlCol="0">
            <a:spAutoFit/>
          </a:bodyPr>
          <a:lstStyle/>
          <a:p>
            <a:r>
              <a:rPr lang="en-US" sz="2400" dirty="0">
                <a:solidFill>
                  <a:srgbClr val="0070C0"/>
                </a:solidFill>
              </a:rPr>
              <a:t>However, critics were quick to raise questions about the study. They said that the authors may have confused correlation with causation (a class that gets higher test scores is also likelier to go to college and earn more) and that a large-scale study cannot pinpoint the effects of individual teachers. More than one critic pointed out that a lifetime gain of </a:t>
            </a:r>
            <a:r>
              <a:rPr lang="en-US" sz="2400">
                <a:solidFill>
                  <a:srgbClr val="0070C0"/>
                </a:solidFill>
              </a:rPr>
              <a:t>$</a:t>
            </a:r>
            <a:r>
              <a:rPr lang="en-US" sz="2400" smtClean="0">
                <a:solidFill>
                  <a:srgbClr val="0070C0"/>
                </a:solidFill>
              </a:rPr>
              <a:t>260000 </a:t>
            </a:r>
            <a:r>
              <a:rPr lang="en-US" sz="2400" dirty="0">
                <a:solidFill>
                  <a:srgbClr val="0070C0"/>
                </a:solidFill>
              </a:rPr>
              <a:t>for a class of twenty-six children, engaged in the labor force for forty years, translated to about $250 a year, or $5 a week. As Bruce Baker observed, ‘What this boils down to is that a student can get a lifetime boost of $5 a week if we now spend billions of dollars on value-added rating systems</a:t>
            </a:r>
            <a:r>
              <a:rPr lang="en-US" sz="2400" dirty="0" smtClean="0">
                <a:solidFill>
                  <a:srgbClr val="0070C0"/>
                </a:solidFill>
              </a:rPr>
              <a:t>.”</a:t>
            </a:r>
          </a:p>
          <a:p>
            <a:pPr algn="r"/>
            <a:r>
              <a:rPr lang="en-US" sz="1400" dirty="0">
                <a:solidFill>
                  <a:srgbClr val="0070C0"/>
                </a:solidFill>
              </a:rPr>
              <a:t>ROE p.212</a:t>
            </a:r>
          </a:p>
          <a:p>
            <a:endParaRPr lang="en-US" sz="2400" dirty="0">
              <a:solidFill>
                <a:srgbClr val="0070C0"/>
              </a:solidFill>
            </a:endParaRPr>
          </a:p>
          <a:p>
            <a:endParaRPr lang="en-US" dirty="0"/>
          </a:p>
        </p:txBody>
      </p:sp>
    </p:spTree>
    <p:extLst>
      <p:ext uri="{BB962C8B-B14F-4D97-AF65-F5344CB8AC3E}">
        <p14:creationId xmlns:p14="http://schemas.microsoft.com/office/powerpoint/2010/main" val="72368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411413" y="628650"/>
            <a:ext cx="9190037" cy="5140325"/>
          </a:xfrm>
        </p:spPr>
        <p:txBody>
          <a:bodyPr>
            <a:normAutofit/>
          </a:bodyPr>
          <a:lstStyle/>
          <a:p>
            <a:r>
              <a:rPr lang="en-US" sz="4400" dirty="0" smtClean="0">
                <a:solidFill>
                  <a:srgbClr val="0070C0"/>
                </a:solidFill>
              </a:rPr>
              <a:t>“Nations such as Finland, Canada, Japan, and South Korea spend time and resources improving the skills of their teachers, not selectively firing them in relation to student test scores.”</a:t>
            </a:r>
          </a:p>
          <a:p>
            <a:pPr algn="r"/>
            <a:r>
              <a:rPr lang="en-US" dirty="0" smtClean="0">
                <a:solidFill>
                  <a:srgbClr val="0070C0"/>
                </a:solidFill>
              </a:rPr>
              <a:t>ROE p.213</a:t>
            </a:r>
            <a:endParaRPr lang="en-US" dirty="0">
              <a:solidFill>
                <a:srgbClr val="0070C0"/>
              </a:solidFill>
            </a:endParaRPr>
          </a:p>
        </p:txBody>
      </p:sp>
      <p:sp>
        <p:nvSpPr>
          <p:cNvPr id="4" name="Footer Placeholder 3"/>
          <p:cNvSpPr>
            <a:spLocks noGrp="1"/>
          </p:cNvSpPr>
          <p:nvPr>
            <p:ph type="ftr" sz="quarter" idx="11"/>
          </p:nvPr>
        </p:nvSpPr>
        <p:spPr/>
        <p:txBody>
          <a:bodyPr/>
          <a:lstStyle/>
          <a:p>
            <a:r>
              <a:rPr lang="en-US" smtClean="0"/>
              <a:t>©Bill Caroscio</a:t>
            </a:r>
            <a:endParaRPr lang="en-US" dirty="0"/>
          </a:p>
        </p:txBody>
      </p:sp>
    </p:spTree>
    <p:extLst>
      <p:ext uri="{BB962C8B-B14F-4D97-AF65-F5344CB8AC3E}">
        <p14:creationId xmlns:p14="http://schemas.microsoft.com/office/powerpoint/2010/main" val="1283363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607499"/>
          </a:xfrm>
        </p:spPr>
        <p:txBody>
          <a:bodyPr>
            <a:noAutofit/>
          </a:bodyPr>
          <a:lstStyle/>
          <a:p>
            <a:pPr algn="ctr"/>
            <a:r>
              <a:rPr lang="en-US" sz="4800" b="1" dirty="0" smtClean="0">
                <a:solidFill>
                  <a:srgbClr val="0070C0"/>
                </a:solidFill>
              </a:rPr>
              <a:t>Resources</a:t>
            </a:r>
            <a:endParaRPr lang="en-US" sz="4800" b="1" dirty="0">
              <a:solidFill>
                <a:srgbClr val="0070C0"/>
              </a:solidFill>
            </a:endParaRPr>
          </a:p>
        </p:txBody>
      </p:sp>
      <p:sp>
        <p:nvSpPr>
          <p:cNvPr id="3" name="Text Placeholder 2"/>
          <p:cNvSpPr>
            <a:spLocks noGrp="1"/>
          </p:cNvSpPr>
          <p:nvPr>
            <p:ph type="body" sz="half" idx="2"/>
          </p:nvPr>
        </p:nvSpPr>
        <p:spPr>
          <a:xfrm>
            <a:off x="2411413" y="833718"/>
            <a:ext cx="6535297" cy="4935257"/>
          </a:xfrm>
        </p:spPr>
        <p:txBody>
          <a:bodyPr>
            <a:normAutofit lnSpcReduction="10000"/>
          </a:bodyPr>
          <a:lstStyle/>
          <a:p>
            <a:r>
              <a:rPr lang="en-US" sz="3200" dirty="0" err="1" smtClean="0">
                <a:solidFill>
                  <a:srgbClr val="0070C0"/>
                </a:solidFill>
              </a:rPr>
              <a:t>Polya</a:t>
            </a:r>
            <a:r>
              <a:rPr lang="en-US" sz="3200" dirty="0" smtClean="0">
                <a:solidFill>
                  <a:srgbClr val="0070C0"/>
                </a:solidFill>
              </a:rPr>
              <a:t>, George, </a:t>
            </a:r>
            <a:r>
              <a:rPr lang="en-US" sz="3200" u="sng" dirty="0" smtClean="0">
                <a:solidFill>
                  <a:srgbClr val="0070C0"/>
                </a:solidFill>
              </a:rPr>
              <a:t>How To Solve It</a:t>
            </a:r>
            <a:r>
              <a:rPr lang="en-US" sz="3200" dirty="0" smtClean="0">
                <a:solidFill>
                  <a:srgbClr val="0070C0"/>
                </a:solidFill>
              </a:rPr>
              <a:t>, Princeton University Press, Princeton, NY, 1945.</a:t>
            </a:r>
          </a:p>
          <a:p>
            <a:endParaRPr lang="en-US" dirty="0" smtClean="0"/>
          </a:p>
          <a:p>
            <a:endParaRPr lang="en-US" dirty="0"/>
          </a:p>
          <a:p>
            <a:r>
              <a:rPr lang="en-US" sz="3200" dirty="0" err="1" smtClean="0">
                <a:solidFill>
                  <a:srgbClr val="0070C0"/>
                </a:solidFill>
              </a:rPr>
              <a:t>Ravitch</a:t>
            </a:r>
            <a:r>
              <a:rPr lang="en-US" sz="3200" dirty="0" smtClean="0">
                <a:solidFill>
                  <a:srgbClr val="0070C0"/>
                </a:solidFill>
              </a:rPr>
              <a:t>, Diane, </a:t>
            </a:r>
            <a:r>
              <a:rPr lang="en-US" sz="3200" u="sng" dirty="0" smtClean="0">
                <a:solidFill>
                  <a:srgbClr val="0070C0"/>
                </a:solidFill>
              </a:rPr>
              <a:t>Reign of Error</a:t>
            </a:r>
            <a:r>
              <a:rPr lang="en-US" sz="3200" dirty="0" smtClean="0">
                <a:solidFill>
                  <a:srgbClr val="0070C0"/>
                </a:solidFill>
              </a:rPr>
              <a:t>, Alfred A. Knopf, New York, 2013.</a:t>
            </a:r>
          </a:p>
          <a:p>
            <a:endParaRPr lang="en-US" sz="3200" dirty="0">
              <a:solidFill>
                <a:srgbClr val="0070C0"/>
              </a:solidFill>
            </a:endParaRPr>
          </a:p>
          <a:p>
            <a:endParaRPr lang="en-US" sz="3200" dirty="0" smtClean="0">
              <a:solidFill>
                <a:srgbClr val="0070C0"/>
              </a:solidFill>
            </a:endParaRPr>
          </a:p>
          <a:p>
            <a:r>
              <a:rPr lang="en-US" sz="3200" dirty="0" smtClean="0">
                <a:solidFill>
                  <a:srgbClr val="0070C0"/>
                </a:solidFill>
              </a:rPr>
              <a:t>Shyamalan, M. Night, </a:t>
            </a:r>
            <a:r>
              <a:rPr lang="en-US" sz="3200" u="sng" dirty="0" smtClean="0">
                <a:solidFill>
                  <a:srgbClr val="0070C0"/>
                </a:solidFill>
              </a:rPr>
              <a:t>I Got Schooled</a:t>
            </a:r>
            <a:r>
              <a:rPr lang="en-US" sz="3200" dirty="0" smtClean="0">
                <a:solidFill>
                  <a:srgbClr val="0070C0"/>
                </a:solidFill>
              </a:rPr>
              <a:t>, Simon &amp; Schuster, New York, NY, 2013.</a:t>
            </a:r>
            <a:endParaRPr lang="en-US" sz="3200" dirty="0">
              <a:solidFill>
                <a:srgbClr val="0070C0"/>
              </a:solidFill>
            </a:endParaRPr>
          </a:p>
        </p:txBody>
      </p:sp>
      <p:sp>
        <p:nvSpPr>
          <p:cNvPr id="4" name="Footer Placeholder 3"/>
          <p:cNvSpPr>
            <a:spLocks noGrp="1"/>
          </p:cNvSpPr>
          <p:nvPr>
            <p:ph type="ftr" sz="quarter" idx="11"/>
          </p:nvPr>
        </p:nvSpPr>
        <p:spPr/>
        <p:txBody>
          <a:bodyPr/>
          <a:lstStyle/>
          <a:p>
            <a:r>
              <a:rPr lang="en-US" smtClean="0"/>
              <a:t>©Bill Caroscio</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r="37180" b="29044"/>
          <a:stretch>
            <a:fillRect/>
          </a:stretch>
        </p:blipFill>
        <p:spPr bwMode="auto">
          <a:xfrm>
            <a:off x="8946711" y="632000"/>
            <a:ext cx="1210040" cy="17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711" y="2553115"/>
            <a:ext cx="1210040" cy="17972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1029" y="4491932"/>
            <a:ext cx="1214856" cy="1841034"/>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401170" y="2716866"/>
            <a:ext cx="1143000" cy="1047750"/>
          </a:xfrm>
          <a:prstGeom prst="rect">
            <a:avLst/>
          </a:prstGeom>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837126" y="58314"/>
            <a:ext cx="1724137" cy="1550807"/>
          </a:xfrm>
          <a:prstGeom prst="rect">
            <a:avLst/>
          </a:prstGeom>
        </p:spPr>
      </p:pic>
    </p:spTree>
    <p:extLst>
      <p:ext uri="{BB962C8B-B14F-4D97-AF65-F5344CB8AC3E}">
        <p14:creationId xmlns:p14="http://schemas.microsoft.com/office/powerpoint/2010/main" val="341705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37" presetClass="path" presetSubtype="0" accel="50000" decel="50000" fill="hold" nodeType="withEffect">
                                  <p:stCondLst>
                                    <p:cond delay="0"/>
                                  </p:stCondLst>
                                  <p:childTnLst>
                                    <p:animMotion origin="layout" path="M 0.01067 -0.16412 L 0.26875 -0.00231 C 0.32239 0.03426 0.40299 0.05394 0.48789 0.05394 C 0.58411 0.05394 0.66133 0.03426 0.7151 -0.00231 L 0.97344 -0.16412 " pathEditMode="relative" rAng="0" ptsTypes="AAAAA">
                                      <p:cBhvr>
                                        <p:cTn id="8" dur="2000" fill="hold"/>
                                        <p:tgtEl>
                                          <p:spTgt spid="8"/>
                                        </p:tgtEl>
                                        <p:attrNameLst>
                                          <p:attrName>ppt_x</p:attrName>
                                          <p:attrName>ppt_y</p:attrName>
                                        </p:attrNameLst>
                                      </p:cBhvr>
                                      <p:rCtr x="48138" y="10903"/>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791212"/>
          </a:xfrm>
        </p:spPr>
        <p:txBody>
          <a:bodyPr>
            <a:normAutofit fontScale="90000"/>
          </a:bodyPr>
          <a:lstStyle/>
          <a:p>
            <a:r>
              <a:rPr lang="en-US" sz="5400" b="1" i="1" dirty="0" smtClean="0">
                <a:solidFill>
                  <a:schemeClr val="accent1">
                    <a:lumMod val="75000"/>
                  </a:schemeClr>
                </a:solidFill>
              </a:rPr>
              <a:t>Why the Common Core??</a:t>
            </a:r>
            <a:endParaRPr lang="en-US" sz="5400" b="1" i="1" dirty="0">
              <a:solidFill>
                <a:schemeClr val="accent1">
                  <a:lumMod val="75000"/>
                </a:schemeClr>
              </a:solidFill>
            </a:endParaRPr>
          </a:p>
        </p:txBody>
      </p:sp>
      <p:sp>
        <p:nvSpPr>
          <p:cNvPr id="3" name="Text Placeholder 2"/>
          <p:cNvSpPr>
            <a:spLocks noGrp="1"/>
          </p:cNvSpPr>
          <p:nvPr>
            <p:ph type="body" sz="half" idx="2"/>
          </p:nvPr>
        </p:nvSpPr>
        <p:spPr>
          <a:xfrm>
            <a:off x="2411413" y="1184654"/>
            <a:ext cx="9190037" cy="3360452"/>
          </a:xfrm>
        </p:spPr>
        <p:txBody>
          <a:bodyPr>
            <a:normAutofit lnSpcReduction="10000"/>
          </a:bodyPr>
          <a:lstStyle/>
          <a:p>
            <a:r>
              <a:rPr lang="en-US" sz="2800" dirty="0">
                <a:solidFill>
                  <a:schemeClr val="accent1">
                    <a:lumMod val="75000"/>
                  </a:schemeClr>
                </a:solidFill>
              </a:rPr>
              <a:t>For more than a decade, research studies of mathematics education in high-performing countries have concluded that mathematics education in the United States must become substantially more focused and coherent in order to improve mathematics achievement in this country. To deliver on this promise, the mathematics standards are designed to address the problem of a curriculum that is “a mile wide and an inch deep.” </a:t>
            </a:r>
            <a:endParaRPr lang="en-US" sz="2800" dirty="0" smtClean="0">
              <a:solidFill>
                <a:schemeClr val="accent1">
                  <a:lumMod val="75000"/>
                </a:schemeClr>
              </a:solidFill>
            </a:endParaRPr>
          </a:p>
          <a:p>
            <a:pPr algn="r"/>
            <a:r>
              <a:rPr lang="en-US" dirty="0" smtClean="0">
                <a:solidFill>
                  <a:schemeClr val="accent1">
                    <a:lumMod val="75000"/>
                  </a:schemeClr>
                </a:solidFill>
              </a:rPr>
              <a:t>http</a:t>
            </a:r>
            <a:r>
              <a:rPr lang="en-US" dirty="0">
                <a:solidFill>
                  <a:schemeClr val="accent1">
                    <a:lumMod val="75000"/>
                  </a:schemeClr>
                </a:solidFill>
              </a:rPr>
              <a:t>://www.corestandards.org/Math/</a:t>
            </a:r>
          </a:p>
        </p:txBody>
      </p:sp>
      <p:sp>
        <p:nvSpPr>
          <p:cNvPr id="4" name="Footer Placeholder 3"/>
          <p:cNvSpPr>
            <a:spLocks noGrp="1"/>
          </p:cNvSpPr>
          <p:nvPr>
            <p:ph type="ftr" sz="quarter" idx="11"/>
          </p:nvPr>
        </p:nvSpPr>
        <p:spPr/>
        <p:txBody>
          <a:bodyPr/>
          <a:lstStyle/>
          <a:p>
            <a:r>
              <a:rPr lang="en-US" smtClean="0"/>
              <a:t>©Bill Caroscio</a:t>
            </a:r>
            <a:endParaRPr lang="en-US" dirty="0"/>
          </a:p>
        </p:txBody>
      </p:sp>
      <p:sp>
        <p:nvSpPr>
          <p:cNvPr id="5" name="Text Placeholder 2"/>
          <p:cNvSpPr txBox="1">
            <a:spLocks/>
          </p:cNvSpPr>
          <p:nvPr/>
        </p:nvSpPr>
        <p:spPr>
          <a:xfrm>
            <a:off x="2411413" y="1184654"/>
            <a:ext cx="9190037" cy="336045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smtClean="0">
                <a:solidFill>
                  <a:schemeClr val="accent1">
                    <a:lumMod val="75000"/>
                  </a:schemeClr>
                </a:solidFill>
              </a:rPr>
              <a:t>For more than a decade, research studies of mathematics education in high-performing countries have concluded that </a:t>
            </a:r>
            <a:r>
              <a:rPr lang="en-US" sz="2800" dirty="0" smtClean="0">
                <a:solidFill>
                  <a:srgbClr val="FF0000"/>
                </a:solidFill>
              </a:rPr>
              <a:t>mathematics education in the United States must become substantially more focused and coherent in order to improve mathematics achievement in this country</a:t>
            </a:r>
            <a:r>
              <a:rPr lang="en-US" sz="2800" dirty="0" smtClean="0">
                <a:solidFill>
                  <a:schemeClr val="accent1">
                    <a:lumMod val="75000"/>
                  </a:schemeClr>
                </a:solidFill>
              </a:rPr>
              <a:t>. To deliver on this promise, the mathematics standards are designed to address the problem of a curriculum that is “a mile wide and an inch deep.” </a:t>
            </a:r>
          </a:p>
          <a:p>
            <a:pPr algn="r"/>
            <a:r>
              <a:rPr lang="en-US" dirty="0" smtClean="0">
                <a:solidFill>
                  <a:schemeClr val="accent1">
                    <a:lumMod val="75000"/>
                  </a:schemeClr>
                </a:solidFill>
              </a:rPr>
              <a:t>http://www.corestandards.org/Math/</a:t>
            </a:r>
            <a:endParaRPr lang="en-US" dirty="0">
              <a:solidFill>
                <a:schemeClr val="accent1">
                  <a:lumMod val="75000"/>
                </a:schemeClr>
              </a:solidFill>
            </a:endParaRPr>
          </a:p>
        </p:txBody>
      </p:sp>
      <p:sp>
        <p:nvSpPr>
          <p:cNvPr id="6" name="TextBox 5"/>
          <p:cNvSpPr txBox="1"/>
          <p:nvPr/>
        </p:nvSpPr>
        <p:spPr>
          <a:xfrm>
            <a:off x="3052294" y="4762708"/>
            <a:ext cx="3696236" cy="923330"/>
          </a:xfrm>
          <a:prstGeom prst="rect">
            <a:avLst/>
          </a:prstGeom>
          <a:noFill/>
        </p:spPr>
        <p:txBody>
          <a:bodyPr wrap="square" rtlCol="0">
            <a:spAutoFit/>
          </a:bodyPr>
          <a:lstStyle/>
          <a:p>
            <a:r>
              <a:rPr lang="en-US" sz="5400" b="1" i="1" dirty="0" smtClean="0">
                <a:solidFill>
                  <a:srgbClr val="FF0000"/>
                </a:solidFill>
              </a:rPr>
              <a:t>Test Scores!</a:t>
            </a:r>
            <a:endParaRPr lang="en-US" sz="5400" b="1" i="1" dirty="0">
              <a:solidFill>
                <a:srgbClr val="FF0000"/>
              </a:solidFill>
            </a:endParaRPr>
          </a:p>
        </p:txBody>
      </p:sp>
      <p:sp>
        <p:nvSpPr>
          <p:cNvPr id="7" name="Down Arrow 6"/>
          <p:cNvSpPr/>
          <p:nvPr/>
        </p:nvSpPr>
        <p:spPr>
          <a:xfrm>
            <a:off x="4353059" y="2888536"/>
            <a:ext cx="309093" cy="1979677"/>
          </a:xfrm>
          <a:prstGeom prst="downArrow">
            <a:avLst>
              <a:gd name="adj1" fmla="val 25001"/>
              <a:gd name="adj2" fmla="val 5000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20411645">
            <a:off x="5109882" y="5026271"/>
            <a:ext cx="4958043" cy="707886"/>
          </a:xfrm>
          <a:prstGeom prst="rect">
            <a:avLst/>
          </a:prstGeom>
          <a:noFill/>
        </p:spPr>
        <p:txBody>
          <a:bodyPr wrap="square" rtlCol="0">
            <a:spAutoFit/>
          </a:bodyPr>
          <a:lstStyle/>
          <a:p>
            <a:r>
              <a:rPr lang="en-US" sz="4000" dirty="0" smtClean="0">
                <a:solidFill>
                  <a:srgbClr val="0070C0"/>
                </a:solidFill>
              </a:rPr>
              <a:t>More about this later!</a:t>
            </a:r>
            <a:endParaRPr lang="en-US" sz="4000" dirty="0">
              <a:solidFill>
                <a:srgbClr val="0070C0"/>
              </a:solidFill>
            </a:endParaRPr>
          </a:p>
        </p:txBody>
      </p:sp>
    </p:spTree>
    <p:extLst>
      <p:ext uri="{BB962C8B-B14F-4D97-AF65-F5344CB8AC3E}">
        <p14:creationId xmlns:p14="http://schemas.microsoft.com/office/powerpoint/2010/main" val="273129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22" presetClass="entr" presetSubtype="4" fill="hold" grpId="0" nodeType="afterEffect">
                                  <p:stCondLst>
                                    <p:cond delay="20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©Bill Caroscio</a:t>
            </a:r>
            <a:endParaRPr lang="en-US" dirty="0"/>
          </a:p>
        </p:txBody>
      </p:sp>
      <p:sp>
        <p:nvSpPr>
          <p:cNvPr id="5" name="Rectangle 4"/>
          <p:cNvSpPr/>
          <p:nvPr/>
        </p:nvSpPr>
        <p:spPr>
          <a:xfrm>
            <a:off x="2999309" y="951667"/>
            <a:ext cx="8521179" cy="5601533"/>
          </a:xfrm>
          <a:prstGeom prst="rect">
            <a:avLst/>
          </a:prstGeom>
          <a:noFill/>
        </p:spPr>
        <p:txBody>
          <a:bodyPr wrap="none" lIns="91440" tIns="45720" rIns="91440" bIns="45720">
            <a:spAutoFit/>
          </a:bodyPr>
          <a:lstStyle/>
          <a:p>
            <a:pPr algn="ctr"/>
            <a:r>
              <a:rPr lang="en-US" sz="8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p>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By attending this conference </a:t>
            </a:r>
          </a:p>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 are becoming part </a:t>
            </a:r>
          </a:p>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the solution. Keep up the</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ood work.</a:t>
            </a:r>
          </a:p>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38583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037" y="226219"/>
            <a:ext cx="9190037" cy="642143"/>
          </a:xfrm>
        </p:spPr>
        <p:txBody>
          <a:bodyPr>
            <a:noAutofit/>
          </a:bodyPr>
          <a:lstStyle/>
          <a:p>
            <a:r>
              <a:rPr lang="en-US" sz="5400" b="1" i="1" dirty="0" smtClean="0">
                <a:solidFill>
                  <a:srgbClr val="0070C0"/>
                </a:solidFill>
              </a:rPr>
              <a:t>Intimidation</a:t>
            </a:r>
            <a:endParaRPr lang="en-US" sz="5400" b="1" i="1" dirty="0">
              <a:solidFill>
                <a:srgbClr val="0070C0"/>
              </a:solidFill>
            </a:endParaRPr>
          </a:p>
        </p:txBody>
      </p:sp>
      <p:sp>
        <p:nvSpPr>
          <p:cNvPr id="4" name="Footer Placeholder 3"/>
          <p:cNvSpPr>
            <a:spLocks noGrp="1"/>
          </p:cNvSpPr>
          <p:nvPr>
            <p:ph type="ftr" sz="quarter" idx="11"/>
          </p:nvPr>
        </p:nvSpPr>
        <p:spPr/>
        <p:txBody>
          <a:bodyPr/>
          <a:lstStyle/>
          <a:p>
            <a:r>
              <a:rPr lang="en-US" smtClean="0"/>
              <a:t>©Bill Caroscio</a:t>
            </a:r>
            <a:endParaRPr lang="en-US" dirty="0"/>
          </a:p>
        </p:txBody>
      </p:sp>
      <p:sp>
        <p:nvSpPr>
          <p:cNvPr id="5" name="Rectangle 3"/>
          <p:cNvSpPr txBox="1">
            <a:spLocks noChangeArrowheads="1"/>
          </p:cNvSpPr>
          <p:nvPr/>
        </p:nvSpPr>
        <p:spPr>
          <a:xfrm>
            <a:off x="2411413" y="868362"/>
            <a:ext cx="8059111" cy="5989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000" dirty="0" smtClean="0">
                <a:solidFill>
                  <a:srgbClr val="0070C0"/>
                </a:solidFill>
              </a:rPr>
              <a:t>“John von Neumann is the only student of mine I was ever intimidated by. He was so quick. There was a seminar for advanced students in Zurich that I was teaching and von Neumann was in the class. I came to a certain theorem, and I said it is not proved and it may be difficult. Von Neumann didn’t say anything but after five minutes he raised his hand. When I called on him he went to the blackboard and proceeded to write down the proof. After that I was afraid of von Neumann.”</a:t>
            </a:r>
          </a:p>
          <a:p>
            <a:pPr algn="r">
              <a:buFont typeface="Times" panose="02020603050405020304" pitchFamily="18" charset="0"/>
              <a:buNone/>
            </a:pPr>
            <a:r>
              <a:rPr lang="en-US" altLang="en-US" sz="1000" dirty="0" smtClean="0"/>
              <a:t>							</a:t>
            </a:r>
            <a:r>
              <a:rPr lang="en-US" altLang="en-US" sz="1200" dirty="0" smtClean="0">
                <a:solidFill>
                  <a:srgbClr val="0070C0"/>
                </a:solidFill>
              </a:rPr>
              <a:t>George </a:t>
            </a:r>
            <a:r>
              <a:rPr lang="en-US" altLang="en-US" sz="1200" dirty="0" err="1" smtClean="0">
                <a:solidFill>
                  <a:srgbClr val="0070C0"/>
                </a:solidFill>
              </a:rPr>
              <a:t>Polya</a:t>
            </a:r>
            <a:r>
              <a:rPr lang="en-US" altLang="en-US" sz="1200" dirty="0" smtClean="0">
                <a:solidFill>
                  <a:srgbClr val="0070C0"/>
                </a:solidFill>
              </a:rPr>
              <a:t> </a:t>
            </a:r>
            <a:r>
              <a:rPr lang="en-US" altLang="en-US" sz="1200" u="sng" dirty="0" smtClean="0">
                <a:solidFill>
                  <a:srgbClr val="0070C0"/>
                </a:solidFill>
              </a:rPr>
              <a:t>The </a:t>
            </a:r>
            <a:r>
              <a:rPr lang="en-US" altLang="en-US" sz="1200" u="sng" dirty="0" err="1" smtClean="0">
                <a:solidFill>
                  <a:srgbClr val="0070C0"/>
                </a:solidFill>
              </a:rPr>
              <a:t>Polya</a:t>
            </a:r>
            <a:r>
              <a:rPr lang="en-US" altLang="en-US" sz="1200" u="sng" dirty="0" smtClean="0">
                <a:solidFill>
                  <a:srgbClr val="0070C0"/>
                </a:solidFill>
              </a:rPr>
              <a:t> Picture </a:t>
            </a:r>
            <a:r>
              <a:rPr lang="en-US" altLang="en-US" sz="1200" dirty="0" smtClean="0">
                <a:solidFill>
                  <a:srgbClr val="0070C0"/>
                </a:solidFill>
              </a:rPr>
              <a:t>				</a:t>
            </a:r>
            <a:r>
              <a:rPr lang="en-US" altLang="en-US" sz="1200" u="sng" dirty="0" smtClean="0">
                <a:solidFill>
                  <a:srgbClr val="0070C0"/>
                </a:solidFill>
              </a:rPr>
              <a:t>Album – Encounter of a Mathematician</a:t>
            </a:r>
            <a:endParaRPr lang="en-US" altLang="en-US" sz="1200" dirty="0">
              <a:solidFill>
                <a:srgbClr val="0070C0"/>
              </a:solidFill>
            </a:endParaRPr>
          </a:p>
        </p:txBody>
      </p:sp>
      <p:pic>
        <p:nvPicPr>
          <p:cNvPr id="6" name="Picture 4" descr="B0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868362"/>
            <a:ext cx="10096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tamp_neuman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9568" y="5133908"/>
            <a:ext cx="12477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ly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2449" y="3863181"/>
            <a:ext cx="809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4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slide(fromBottom)">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226219"/>
            <a:ext cx="9190037" cy="743045"/>
          </a:xfrm>
        </p:spPr>
        <p:txBody>
          <a:bodyPr>
            <a:noAutofit/>
          </a:bodyPr>
          <a:lstStyle/>
          <a:p>
            <a:r>
              <a:rPr lang="en-US" altLang="en-US" sz="4800" dirty="0" smtClean="0"/>
              <a:t>“Little Black Book”!</a:t>
            </a:r>
            <a:endParaRPr lang="en-US" sz="4800" dirty="0"/>
          </a:p>
        </p:txBody>
      </p:sp>
      <p:sp>
        <p:nvSpPr>
          <p:cNvPr id="4" name="Footer Placeholder 3"/>
          <p:cNvSpPr>
            <a:spLocks noGrp="1"/>
          </p:cNvSpPr>
          <p:nvPr>
            <p:ph type="ftr" sz="quarter" idx="11"/>
          </p:nvPr>
        </p:nvSpPr>
        <p:spPr/>
        <p:txBody>
          <a:bodyPr/>
          <a:lstStyle/>
          <a:p>
            <a:r>
              <a:rPr lang="en-US" smtClean="0"/>
              <a:t>©Bill Caroscio</a:t>
            </a:r>
            <a:endParaRPr lang="en-US" dirty="0"/>
          </a:p>
        </p:txBody>
      </p:sp>
      <p:sp>
        <p:nvSpPr>
          <p:cNvPr id="5" name="Rectangle 3"/>
          <p:cNvSpPr>
            <a:spLocks noGrp="1" noChangeArrowheads="1"/>
          </p:cNvSpPr>
          <p:nvPr>
            <p:ph type="body" sz="half" idx="2"/>
          </p:nvPr>
        </p:nvSpPr>
        <p:spPr>
          <a:xfrm>
            <a:off x="2411413" y="1299019"/>
            <a:ext cx="5495458" cy="2084261"/>
          </a:xfrm>
        </p:spPr>
        <p:txBody>
          <a:bodyPr/>
          <a:lstStyle/>
          <a:p>
            <a:pPr eaLnBrk="1" hangingPunct="1"/>
            <a:r>
              <a:rPr lang="en-US" altLang="en-US" sz="2800" u="sng" dirty="0" smtClean="0"/>
              <a:t>How to Solve It</a:t>
            </a:r>
          </a:p>
          <a:p>
            <a:pPr lvl="2" eaLnBrk="1" hangingPunct="1"/>
            <a:r>
              <a:rPr lang="en-US" altLang="en-US" sz="2000" dirty="0" smtClean="0"/>
              <a:t>George </a:t>
            </a:r>
            <a:r>
              <a:rPr lang="en-US" altLang="en-US" sz="2000" dirty="0" err="1" smtClean="0"/>
              <a:t>Polya</a:t>
            </a:r>
            <a:endParaRPr lang="en-US" altLang="en-US" sz="2000" dirty="0" smtClean="0"/>
          </a:p>
          <a:p>
            <a:pPr lvl="3" eaLnBrk="1" hangingPunct="1"/>
            <a:r>
              <a:rPr lang="en-US" altLang="en-US" sz="2000" dirty="0" smtClean="0"/>
              <a:t>©1945 by Princeton University Press</a:t>
            </a:r>
          </a:p>
          <a:p>
            <a:pPr lvl="3" eaLnBrk="1" hangingPunct="1"/>
            <a:r>
              <a:rPr lang="en-US" altLang="en-US" sz="2000" dirty="0" smtClean="0"/>
              <a:t>©1957 Second Edition</a:t>
            </a:r>
          </a:p>
          <a:p>
            <a:pPr lvl="3" eaLnBrk="1" hangingPunct="1"/>
            <a:r>
              <a:rPr lang="en-US" altLang="en-US" sz="2000" dirty="0" smtClean="0"/>
              <a:t>© renewed 1973</a:t>
            </a:r>
          </a:p>
        </p:txBody>
      </p:sp>
      <p:sp>
        <p:nvSpPr>
          <p:cNvPr id="6" name="TextBox 5"/>
          <p:cNvSpPr txBox="1"/>
          <p:nvPr/>
        </p:nvSpPr>
        <p:spPr>
          <a:xfrm>
            <a:off x="2411413" y="3538728"/>
            <a:ext cx="4419600" cy="2369880"/>
          </a:xfrm>
          <a:prstGeom prst="rect">
            <a:avLst/>
          </a:prstGeom>
          <a:solidFill>
            <a:schemeClr val="accent2">
              <a:lumMod val="20000"/>
              <a:lumOff val="80000"/>
            </a:schemeClr>
          </a:solidFill>
        </p:spPr>
        <p:txBody>
          <a:bodyPr>
            <a:spAutoFit/>
          </a:bodyPr>
          <a:lstStyle/>
          <a:p>
            <a:pPr>
              <a:defRPr/>
            </a:pPr>
            <a:r>
              <a:rPr lang="en-US" b="1" dirty="0">
                <a:solidFill>
                  <a:srgbClr val="FF0000"/>
                </a:solidFill>
              </a:rPr>
              <a:t>         </a:t>
            </a:r>
            <a:r>
              <a:rPr lang="en-US" sz="3600" b="1" dirty="0" err="1">
                <a:solidFill>
                  <a:srgbClr val="FF0000"/>
                </a:solidFill>
              </a:rPr>
              <a:t>Polya’s</a:t>
            </a:r>
            <a:r>
              <a:rPr lang="en-US" sz="3600" b="1" dirty="0">
                <a:solidFill>
                  <a:srgbClr val="FF0000"/>
                </a:solidFill>
              </a:rPr>
              <a:t> Heuristic </a:t>
            </a:r>
          </a:p>
          <a:p>
            <a:pPr marL="342900" indent="-342900">
              <a:buFont typeface="Wingdings" panose="05000000000000000000" pitchFamily="2" charset="2"/>
              <a:buChar char="ü"/>
              <a:defRPr/>
            </a:pPr>
            <a:r>
              <a:rPr lang="en-US" sz="2800" dirty="0">
                <a:solidFill>
                  <a:srgbClr val="C00000"/>
                </a:solidFill>
              </a:rPr>
              <a:t>Understand the problem</a:t>
            </a:r>
          </a:p>
          <a:p>
            <a:pPr marL="342900" indent="-342900">
              <a:buFont typeface="Wingdings" panose="05000000000000000000" pitchFamily="2" charset="2"/>
              <a:buChar char="ü"/>
              <a:defRPr/>
            </a:pPr>
            <a:r>
              <a:rPr lang="en-US" sz="2800" dirty="0">
                <a:solidFill>
                  <a:srgbClr val="C00000"/>
                </a:solidFill>
              </a:rPr>
              <a:t>Devise a plan</a:t>
            </a:r>
          </a:p>
          <a:p>
            <a:pPr marL="342900" indent="-342900">
              <a:buFont typeface="Wingdings" panose="05000000000000000000" pitchFamily="2" charset="2"/>
              <a:buChar char="ü"/>
              <a:defRPr/>
            </a:pPr>
            <a:r>
              <a:rPr lang="en-US" sz="2800" dirty="0">
                <a:solidFill>
                  <a:srgbClr val="C00000"/>
                </a:solidFill>
              </a:rPr>
              <a:t>Carry out the plan</a:t>
            </a:r>
          </a:p>
          <a:p>
            <a:pPr marL="342900" indent="-342900">
              <a:buFont typeface="Wingdings" panose="05000000000000000000" pitchFamily="2" charset="2"/>
              <a:buChar char="ü"/>
              <a:defRPr/>
            </a:pPr>
            <a:r>
              <a:rPr lang="en-US" sz="2800" dirty="0">
                <a:solidFill>
                  <a:srgbClr val="C00000"/>
                </a:solidFill>
              </a:rPr>
              <a:t>Look back</a:t>
            </a:r>
          </a:p>
        </p:txBody>
      </p:sp>
      <p:pic>
        <p:nvPicPr>
          <p:cNvPr id="7" name="Picture 4" descr="HowToSolve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249" y="1434656"/>
            <a:ext cx="24352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r="37180" b="29044"/>
          <a:stretch>
            <a:fillRect/>
          </a:stretch>
        </p:blipFill>
        <p:spPr bwMode="auto">
          <a:xfrm>
            <a:off x="8410509" y="1434656"/>
            <a:ext cx="24352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1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261" y="154547"/>
            <a:ext cx="9190037" cy="628684"/>
          </a:xfrm>
        </p:spPr>
        <p:txBody>
          <a:bodyPr/>
          <a:lstStyle/>
          <a:p>
            <a:r>
              <a:rPr lang="en-US" b="1" dirty="0" smtClean="0">
                <a:solidFill>
                  <a:srgbClr val="0070C0"/>
                </a:solidFill>
              </a:rPr>
              <a:t>We’ve come a long way baby! Or have we?</a:t>
            </a:r>
            <a:endParaRPr lang="en-US" b="1" dirty="0">
              <a:solidFill>
                <a:srgbClr val="0070C0"/>
              </a:solidFill>
            </a:endParaRPr>
          </a:p>
        </p:txBody>
      </p:sp>
      <p:sp>
        <p:nvSpPr>
          <p:cNvPr id="3" name="Text Placeholder 2"/>
          <p:cNvSpPr>
            <a:spLocks noGrp="1"/>
          </p:cNvSpPr>
          <p:nvPr>
            <p:ph type="body" sz="half" idx="2"/>
          </p:nvPr>
        </p:nvSpPr>
        <p:spPr>
          <a:xfrm>
            <a:off x="2411413" y="953036"/>
            <a:ext cx="9190037" cy="2381835"/>
          </a:xfrm>
        </p:spPr>
        <p:txBody>
          <a:bodyPr>
            <a:normAutofit/>
          </a:bodyPr>
          <a:lstStyle/>
          <a:p>
            <a:r>
              <a:rPr lang="en-US" sz="1800" dirty="0" smtClean="0">
                <a:solidFill>
                  <a:schemeClr val="accent6">
                    <a:lumMod val="75000"/>
                  </a:schemeClr>
                </a:solidFill>
              </a:rPr>
              <a:t>Write the equation that would be used in solving the following problems. In each case state what the letter or letters represent [solution of the equations is not required.]</a:t>
            </a:r>
          </a:p>
          <a:p>
            <a:r>
              <a:rPr lang="en-US" sz="1800" dirty="0">
                <a:solidFill>
                  <a:schemeClr val="accent6">
                    <a:lumMod val="75000"/>
                  </a:schemeClr>
                </a:solidFill>
              </a:rPr>
              <a:t>	</a:t>
            </a:r>
            <a:r>
              <a:rPr lang="en-US" sz="1800" dirty="0" smtClean="0">
                <a:solidFill>
                  <a:schemeClr val="accent6">
                    <a:lumMod val="75000"/>
                  </a:schemeClr>
                </a:solidFill>
              </a:rPr>
              <a:t>a.	A can do a piece of work in 4 hours, and B can do it in 5 hours. A works alone 		for 1 hour. How long will it take B, working alone, to finish the job?</a:t>
            </a:r>
          </a:p>
          <a:p>
            <a:r>
              <a:rPr lang="en-US" sz="1800" dirty="0">
                <a:solidFill>
                  <a:schemeClr val="accent6">
                    <a:lumMod val="75000"/>
                  </a:schemeClr>
                </a:solidFill>
              </a:rPr>
              <a:t>	</a:t>
            </a:r>
            <a:r>
              <a:rPr lang="en-US" sz="1800" dirty="0" smtClean="0">
                <a:solidFill>
                  <a:schemeClr val="accent6">
                    <a:lumMod val="75000"/>
                  </a:schemeClr>
                </a:solidFill>
              </a:rPr>
              <a:t>b.	A dairyman wishes to mix milk containing 5% butterfat and cream containing 		75% butterfat in such a way that the total mixture of 56 pounds shall contain 		50% butterfat. </a:t>
            </a:r>
            <a:r>
              <a:rPr lang="en-US" sz="1800" dirty="0">
                <a:solidFill>
                  <a:schemeClr val="accent6">
                    <a:lumMod val="75000"/>
                  </a:schemeClr>
                </a:solidFill>
              </a:rPr>
              <a:t>H</a:t>
            </a:r>
            <a:r>
              <a:rPr lang="en-US" sz="1800" dirty="0" smtClean="0">
                <a:solidFill>
                  <a:schemeClr val="accent6">
                    <a:lumMod val="75000"/>
                  </a:schemeClr>
                </a:solidFill>
              </a:rPr>
              <a:t>ow much of each kind should he use?</a:t>
            </a:r>
            <a:endParaRPr lang="en-US" sz="1800" dirty="0">
              <a:solidFill>
                <a:schemeClr val="accent6">
                  <a:lumMod val="75000"/>
                </a:schemeClr>
              </a:solidFill>
            </a:endParaRPr>
          </a:p>
          <a:p>
            <a:endParaRPr lang="en-US" sz="1800" dirty="0" smtClean="0">
              <a:solidFill>
                <a:schemeClr val="accent6">
                  <a:lumMod val="75000"/>
                </a:schemeClr>
              </a:solidFill>
            </a:endParaRPr>
          </a:p>
          <a:p>
            <a:endParaRPr lang="en-US" sz="1800" dirty="0">
              <a:solidFill>
                <a:schemeClr val="accent6">
                  <a:lumMod val="75000"/>
                </a:schemeClr>
              </a:solidFill>
            </a:endParaRPr>
          </a:p>
          <a:p>
            <a:endParaRPr lang="en-US" sz="1800" dirty="0" smtClean="0">
              <a:solidFill>
                <a:schemeClr val="accent6">
                  <a:lumMod val="75000"/>
                </a:schemeClr>
              </a:solidFill>
            </a:endParaRPr>
          </a:p>
          <a:p>
            <a:endParaRPr lang="en-US" sz="1800" dirty="0">
              <a:solidFill>
                <a:schemeClr val="accent6">
                  <a:lumMod val="75000"/>
                </a:schemeClr>
              </a:solidFill>
            </a:endParaRPr>
          </a:p>
        </p:txBody>
      </p:sp>
      <p:sp>
        <p:nvSpPr>
          <p:cNvPr id="4" name="Footer Placeholder 3"/>
          <p:cNvSpPr>
            <a:spLocks noGrp="1"/>
          </p:cNvSpPr>
          <p:nvPr>
            <p:ph type="ftr" sz="quarter" idx="11"/>
          </p:nvPr>
        </p:nvSpPr>
        <p:spPr/>
        <p:txBody>
          <a:bodyPr/>
          <a:lstStyle/>
          <a:p>
            <a:r>
              <a:rPr lang="en-US" smtClean="0"/>
              <a:t>©Bill Caroscio</a:t>
            </a:r>
            <a:endParaRPr lang="en-US" dirty="0"/>
          </a:p>
        </p:txBody>
      </p:sp>
      <p:sp>
        <p:nvSpPr>
          <p:cNvPr id="6" name="TextBox 5"/>
          <p:cNvSpPr txBox="1"/>
          <p:nvPr/>
        </p:nvSpPr>
        <p:spPr>
          <a:xfrm>
            <a:off x="2577858" y="3363367"/>
            <a:ext cx="9023592" cy="2862322"/>
          </a:xfrm>
          <a:prstGeom prst="rect">
            <a:avLst/>
          </a:prstGeom>
          <a:noFill/>
        </p:spPr>
        <p:txBody>
          <a:bodyPr wrap="square" rtlCol="0">
            <a:spAutoFit/>
          </a:bodyPr>
          <a:lstStyle/>
          <a:p>
            <a:r>
              <a:rPr lang="en-US" dirty="0">
                <a:solidFill>
                  <a:schemeClr val="accent4">
                    <a:lumMod val="75000"/>
                  </a:schemeClr>
                </a:solidFill>
              </a:rPr>
              <a:t>Monthly mortgage payments can be found using the formula below</a:t>
            </a:r>
            <a:r>
              <a:rPr lang="en-US" dirty="0" smtClean="0">
                <a:solidFill>
                  <a:schemeClr val="accent4">
                    <a:lumMod val="75000"/>
                  </a:schemeClr>
                </a:solidFill>
              </a:rPr>
              <a:t>:</a:t>
            </a:r>
          </a:p>
          <a:p>
            <a:endParaRPr lang="en-US" dirty="0">
              <a:solidFill>
                <a:schemeClr val="accent4">
                  <a:lumMod val="75000"/>
                </a:schemeClr>
              </a:solidFill>
            </a:endParaRPr>
          </a:p>
          <a:p>
            <a:pPr lvl="1">
              <a:lnSpc>
                <a:spcPct val="100000"/>
              </a:lnSpc>
            </a:pPr>
            <a:r>
              <a:rPr lang="en-US" dirty="0" smtClean="0">
                <a:solidFill>
                  <a:schemeClr val="accent4">
                    <a:lumMod val="75000"/>
                  </a:schemeClr>
                </a:solidFill>
              </a:rPr>
              <a:t>M </a:t>
            </a:r>
            <a:r>
              <a:rPr lang="en-US" dirty="0">
                <a:solidFill>
                  <a:schemeClr val="accent4">
                    <a:lumMod val="75000"/>
                  </a:schemeClr>
                </a:solidFill>
              </a:rPr>
              <a:t>= monthly payment</a:t>
            </a:r>
          </a:p>
          <a:p>
            <a:pPr lvl="1">
              <a:lnSpc>
                <a:spcPct val="100000"/>
              </a:lnSpc>
            </a:pPr>
            <a:r>
              <a:rPr lang="en-US" dirty="0">
                <a:solidFill>
                  <a:schemeClr val="accent4">
                    <a:lumMod val="75000"/>
                  </a:schemeClr>
                </a:solidFill>
              </a:rPr>
              <a:t>P = amount borrowed</a:t>
            </a:r>
          </a:p>
          <a:p>
            <a:pPr lvl="1">
              <a:lnSpc>
                <a:spcPct val="100000"/>
              </a:lnSpc>
            </a:pPr>
            <a:r>
              <a:rPr lang="en-US" dirty="0">
                <a:solidFill>
                  <a:schemeClr val="accent4">
                    <a:lumMod val="75000"/>
                  </a:schemeClr>
                </a:solidFill>
              </a:rPr>
              <a:t>r = annual interest rate</a:t>
            </a:r>
          </a:p>
          <a:p>
            <a:pPr lvl="1">
              <a:lnSpc>
                <a:spcPct val="100000"/>
              </a:lnSpc>
            </a:pPr>
            <a:r>
              <a:rPr lang="en-US" dirty="0">
                <a:solidFill>
                  <a:schemeClr val="accent4">
                    <a:lumMod val="75000"/>
                  </a:schemeClr>
                </a:solidFill>
              </a:rPr>
              <a:t>n = number of monthly payments</a:t>
            </a:r>
          </a:p>
          <a:p>
            <a:r>
              <a:rPr lang="en-US" dirty="0">
                <a:solidFill>
                  <a:schemeClr val="accent4">
                    <a:lumMod val="75000"/>
                  </a:schemeClr>
                </a:solidFill>
              </a:rPr>
              <a:t>The Banks family would like to borrow $12000 to purchase a home. They qualified for an annual interest rate of 4.8%. Algebraically determine the </a:t>
            </a:r>
            <a:r>
              <a:rPr lang="en-US" i="1" dirty="0">
                <a:solidFill>
                  <a:schemeClr val="accent4">
                    <a:lumMod val="75000"/>
                  </a:schemeClr>
                </a:solidFill>
              </a:rPr>
              <a:t>fewest</a:t>
            </a:r>
            <a:r>
              <a:rPr lang="en-US" dirty="0">
                <a:solidFill>
                  <a:schemeClr val="accent4">
                    <a:lumMod val="75000"/>
                  </a:schemeClr>
                </a:solidFill>
              </a:rPr>
              <a:t> number of whole years the Banks family would need to include in the mortgage agreement in order to have a monthly payment of no more than $720.</a:t>
            </a:r>
          </a:p>
        </p:txBody>
      </p:sp>
      <p:graphicFrame>
        <p:nvGraphicFramePr>
          <p:cNvPr id="7" name="Object 6"/>
          <p:cNvGraphicFramePr>
            <a:graphicFrameLocks noChangeAspect="1"/>
          </p:cNvGraphicFramePr>
          <p:nvPr>
            <p:extLst>
              <p:ext uri="{D42A27DB-BD31-4B8C-83A1-F6EECF244321}">
                <p14:modId xmlns:p14="http://schemas.microsoft.com/office/powerpoint/2010/main" val="1468697653"/>
              </p:ext>
            </p:extLst>
          </p:nvPr>
        </p:nvGraphicFramePr>
        <p:xfrm>
          <a:off x="6659513" y="3720391"/>
          <a:ext cx="2086701" cy="1341451"/>
        </p:xfrm>
        <a:graphic>
          <a:graphicData uri="http://schemas.openxmlformats.org/presentationml/2006/ole">
            <mc:AlternateContent xmlns:mc="http://schemas.openxmlformats.org/markup-compatibility/2006">
              <mc:Choice xmlns:v="urn:schemas-microsoft-com:vml" Requires="v">
                <p:oleObj spid="_x0000_s1048" name="Equation" r:id="rId3" imgW="1600200" imgH="1028520" progId="Equation.DSMT4">
                  <p:embed/>
                </p:oleObj>
              </mc:Choice>
              <mc:Fallback>
                <p:oleObj name="Equation" r:id="rId3" imgW="1600200" imgH="1028520" progId="Equation.DSMT4">
                  <p:embed/>
                  <p:pic>
                    <p:nvPicPr>
                      <p:cNvPr id="0" name=""/>
                      <p:cNvPicPr/>
                      <p:nvPr/>
                    </p:nvPicPr>
                    <p:blipFill>
                      <a:blip r:embed="rId4"/>
                      <a:stretch>
                        <a:fillRect/>
                      </a:stretch>
                    </p:blipFill>
                    <p:spPr>
                      <a:xfrm>
                        <a:off x="6659513" y="3720391"/>
                        <a:ext cx="2086701" cy="1341451"/>
                      </a:xfrm>
                      <a:prstGeom prst="rect">
                        <a:avLst/>
                      </a:prstGeom>
                    </p:spPr>
                  </p:pic>
                </p:oleObj>
              </mc:Fallback>
            </mc:AlternateContent>
          </a:graphicData>
        </a:graphic>
      </p:graphicFrame>
    </p:spTree>
    <p:extLst>
      <p:ext uri="{BB962C8B-B14F-4D97-AF65-F5344CB8AC3E}">
        <p14:creationId xmlns:p14="http://schemas.microsoft.com/office/powerpoint/2010/main" val="426443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411413" y="270456"/>
            <a:ext cx="9190037" cy="5498519"/>
          </a:xfrm>
        </p:spPr>
        <p:txBody>
          <a:bodyPr/>
          <a:lstStyle/>
          <a:p>
            <a:r>
              <a:rPr lang="en-US" sz="2000" dirty="0" smtClean="0">
                <a:solidFill>
                  <a:schemeClr val="accent4">
                    <a:lumMod val="75000"/>
                  </a:schemeClr>
                </a:solidFill>
              </a:rPr>
              <a:t>Solve the following system of equations algebraically for all values of </a:t>
            </a:r>
            <a:r>
              <a:rPr lang="en-US" sz="2000" i="1" dirty="0" smtClean="0">
                <a:solidFill>
                  <a:schemeClr val="accent4">
                    <a:lumMod val="75000"/>
                  </a:schemeClr>
                </a:solidFill>
              </a:rPr>
              <a:t>x, y, </a:t>
            </a:r>
            <a:r>
              <a:rPr lang="en-US" sz="2000" dirty="0" smtClean="0">
                <a:solidFill>
                  <a:schemeClr val="accent4">
                    <a:lumMod val="75000"/>
                  </a:schemeClr>
                </a:solidFill>
              </a:rPr>
              <a:t>and </a:t>
            </a:r>
            <a:r>
              <a:rPr lang="en-US" sz="2000" i="1" dirty="0" smtClean="0">
                <a:solidFill>
                  <a:schemeClr val="accent4">
                    <a:lumMod val="75000"/>
                  </a:schemeClr>
                </a:solidFill>
              </a:rPr>
              <a:t>z:</a:t>
            </a:r>
          </a:p>
          <a:p>
            <a:endParaRPr lang="en-US" sz="2000" i="1" dirty="0">
              <a:solidFill>
                <a:schemeClr val="accent4">
                  <a:lumMod val="75000"/>
                </a:schemeClr>
              </a:solidFill>
            </a:endParaRPr>
          </a:p>
          <a:p>
            <a:endParaRPr lang="en-US" sz="2000" i="1" dirty="0" smtClean="0">
              <a:solidFill>
                <a:schemeClr val="accent4">
                  <a:lumMod val="75000"/>
                </a:schemeClr>
              </a:solidFill>
            </a:endParaRPr>
          </a:p>
          <a:p>
            <a:endParaRPr lang="en-US" sz="2000" i="1" dirty="0">
              <a:solidFill>
                <a:schemeClr val="accent4">
                  <a:lumMod val="75000"/>
                </a:schemeClr>
              </a:solidFill>
            </a:endParaRPr>
          </a:p>
          <a:p>
            <a:endParaRPr lang="en-US" sz="2000" i="1" dirty="0" smtClean="0">
              <a:solidFill>
                <a:schemeClr val="accent4">
                  <a:lumMod val="75000"/>
                </a:schemeClr>
              </a:solidFill>
            </a:endParaRPr>
          </a:p>
          <a:p>
            <a:endParaRPr lang="en-US" sz="2000" i="1" dirty="0">
              <a:solidFill>
                <a:schemeClr val="accent4">
                  <a:lumMod val="75000"/>
                </a:schemeClr>
              </a:solidFill>
            </a:endParaRPr>
          </a:p>
          <a:p>
            <a:r>
              <a:rPr lang="en-US" sz="2000" dirty="0" smtClean="0">
                <a:solidFill>
                  <a:schemeClr val="accent6">
                    <a:lumMod val="75000"/>
                  </a:schemeClr>
                </a:solidFill>
              </a:rPr>
              <a:t>Solve for </a:t>
            </a:r>
            <a:r>
              <a:rPr lang="en-US" sz="2000" i="1" dirty="0" smtClean="0">
                <a:solidFill>
                  <a:schemeClr val="accent6">
                    <a:lumMod val="75000"/>
                  </a:schemeClr>
                </a:solidFill>
              </a:rPr>
              <a:t>x, y,</a:t>
            </a:r>
            <a:r>
              <a:rPr lang="en-US" sz="2000" dirty="0" smtClean="0">
                <a:solidFill>
                  <a:schemeClr val="accent6">
                    <a:lumMod val="75000"/>
                  </a:schemeClr>
                </a:solidFill>
              </a:rPr>
              <a:t> and </a:t>
            </a:r>
            <a:r>
              <a:rPr lang="en-US" sz="2000" i="1" dirty="0" smtClean="0">
                <a:solidFill>
                  <a:schemeClr val="accent6">
                    <a:lumMod val="75000"/>
                  </a:schemeClr>
                </a:solidFill>
              </a:rPr>
              <a:t>z</a:t>
            </a:r>
            <a:r>
              <a:rPr lang="en-US" sz="2000" dirty="0" smtClean="0">
                <a:solidFill>
                  <a:schemeClr val="accent6">
                    <a:lumMod val="75000"/>
                  </a:schemeClr>
                </a:solidFill>
              </a:rPr>
              <a:t>:</a:t>
            </a:r>
          </a:p>
          <a:p>
            <a:endParaRPr lang="en-US" sz="2000" dirty="0" smtClean="0">
              <a:solidFill>
                <a:schemeClr val="accent4">
                  <a:lumMod val="75000"/>
                </a:schemeClr>
              </a:solidFill>
            </a:endParaRPr>
          </a:p>
          <a:p>
            <a:endParaRPr lang="en-US" dirty="0"/>
          </a:p>
        </p:txBody>
      </p:sp>
      <p:sp>
        <p:nvSpPr>
          <p:cNvPr id="4" name="Footer Placeholder 3"/>
          <p:cNvSpPr>
            <a:spLocks noGrp="1"/>
          </p:cNvSpPr>
          <p:nvPr>
            <p:ph type="ftr" sz="quarter" idx="11"/>
          </p:nvPr>
        </p:nvSpPr>
        <p:spPr/>
        <p:txBody>
          <a:bodyPr/>
          <a:lstStyle/>
          <a:p>
            <a:r>
              <a:rPr lang="en-US" smtClean="0"/>
              <a:t>©Bill Caroscio</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85724804"/>
              </p:ext>
            </p:extLst>
          </p:nvPr>
        </p:nvGraphicFramePr>
        <p:xfrm>
          <a:off x="5293969" y="801262"/>
          <a:ext cx="2142239" cy="1117690"/>
        </p:xfrm>
        <a:graphic>
          <a:graphicData uri="http://schemas.openxmlformats.org/presentationml/2006/ole">
            <mc:AlternateContent xmlns:mc="http://schemas.openxmlformats.org/markup-compatibility/2006">
              <mc:Choice xmlns:v="urn:schemas-microsoft-com:vml" Requires="v">
                <p:oleObj spid="_x0000_s2092" name="Equation" r:id="rId3" imgW="1460160" imgH="761760" progId="Equation.DSMT4">
                  <p:embed/>
                </p:oleObj>
              </mc:Choice>
              <mc:Fallback>
                <p:oleObj name="Equation" r:id="rId3" imgW="1460160" imgH="761760" progId="Equation.DSMT4">
                  <p:embed/>
                  <p:pic>
                    <p:nvPicPr>
                      <p:cNvPr id="0" name=""/>
                      <p:cNvPicPr/>
                      <p:nvPr/>
                    </p:nvPicPr>
                    <p:blipFill>
                      <a:blip r:embed="rId4"/>
                      <a:stretch>
                        <a:fillRect/>
                      </a:stretch>
                    </p:blipFill>
                    <p:spPr>
                      <a:xfrm>
                        <a:off x="5293969" y="801262"/>
                        <a:ext cx="2142239" cy="111769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76813483"/>
              </p:ext>
            </p:extLst>
          </p:nvPr>
        </p:nvGraphicFramePr>
        <p:xfrm>
          <a:off x="5424494" y="3273333"/>
          <a:ext cx="2011714" cy="1195145"/>
        </p:xfrm>
        <a:graphic>
          <a:graphicData uri="http://schemas.openxmlformats.org/presentationml/2006/ole">
            <mc:AlternateContent xmlns:mc="http://schemas.openxmlformats.org/markup-compatibility/2006">
              <mc:Choice xmlns:v="urn:schemas-microsoft-com:vml" Requires="v">
                <p:oleObj spid="_x0000_s2093" name="Equation" r:id="rId5" imgW="1282680" imgH="761760" progId="Equation.DSMT4">
                  <p:embed/>
                </p:oleObj>
              </mc:Choice>
              <mc:Fallback>
                <p:oleObj name="Equation" r:id="rId5" imgW="1282680" imgH="761760" progId="Equation.DSMT4">
                  <p:embed/>
                  <p:pic>
                    <p:nvPicPr>
                      <p:cNvPr id="0" name=""/>
                      <p:cNvPicPr/>
                      <p:nvPr/>
                    </p:nvPicPr>
                    <p:blipFill>
                      <a:blip r:embed="rId6"/>
                      <a:stretch>
                        <a:fillRect/>
                      </a:stretch>
                    </p:blipFill>
                    <p:spPr>
                      <a:xfrm>
                        <a:off x="5424494" y="3273333"/>
                        <a:ext cx="2011714" cy="1195145"/>
                      </a:xfrm>
                      <a:prstGeom prst="rect">
                        <a:avLst/>
                      </a:prstGeom>
                    </p:spPr>
                  </p:pic>
                </p:oleObj>
              </mc:Fallback>
            </mc:AlternateContent>
          </a:graphicData>
        </a:graphic>
      </p:graphicFrame>
    </p:spTree>
    <p:extLst>
      <p:ext uri="{BB962C8B-B14F-4D97-AF65-F5344CB8AC3E}">
        <p14:creationId xmlns:p14="http://schemas.microsoft.com/office/powerpoint/2010/main" val="3394155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411413" y="399245"/>
            <a:ext cx="9190037" cy="5369730"/>
          </a:xfrm>
        </p:spPr>
        <p:txBody>
          <a:bodyPr>
            <a:normAutofit/>
          </a:bodyPr>
          <a:lstStyle/>
          <a:p>
            <a:r>
              <a:rPr lang="en-US" sz="2000" dirty="0" smtClean="0">
                <a:solidFill>
                  <a:schemeClr val="accent6">
                    <a:lumMod val="75000"/>
                  </a:schemeClr>
                </a:solidFill>
              </a:rPr>
              <a:t>Using the formula A = P(1 = r)</a:t>
            </a:r>
            <a:r>
              <a:rPr lang="en-US" sz="2000" baseline="30000" dirty="0" smtClean="0">
                <a:solidFill>
                  <a:schemeClr val="accent6">
                    <a:lumMod val="75000"/>
                  </a:schemeClr>
                </a:solidFill>
              </a:rPr>
              <a:t>n</a:t>
            </a:r>
            <a:r>
              <a:rPr lang="en-US" sz="2000" dirty="0" smtClean="0">
                <a:solidFill>
                  <a:schemeClr val="accent6">
                    <a:lumMod val="75000"/>
                  </a:schemeClr>
                </a:solidFill>
              </a:rPr>
              <a:t> , find to the </a:t>
            </a:r>
            <a:r>
              <a:rPr lang="en-US" sz="2000" i="1" dirty="0" smtClean="0">
                <a:solidFill>
                  <a:schemeClr val="accent6">
                    <a:lumMod val="75000"/>
                  </a:schemeClr>
                </a:solidFill>
              </a:rPr>
              <a:t>nearest per cent</a:t>
            </a:r>
            <a:r>
              <a:rPr lang="en-US" sz="2000" baseline="30000" dirty="0" smtClean="0">
                <a:solidFill>
                  <a:schemeClr val="accent6">
                    <a:lumMod val="75000"/>
                  </a:schemeClr>
                </a:solidFill>
              </a:rPr>
              <a:t>,</a:t>
            </a:r>
            <a:r>
              <a:rPr lang="en-US" sz="2000" dirty="0" smtClean="0">
                <a:solidFill>
                  <a:schemeClr val="accent6">
                    <a:lumMod val="75000"/>
                  </a:schemeClr>
                </a:solidFill>
              </a:rPr>
              <a:t> the rate at which $400 must be invested to amount to $496 in 12 years, interest compounded annually.</a:t>
            </a:r>
          </a:p>
          <a:p>
            <a:endParaRPr lang="en-US" sz="2000" dirty="0">
              <a:solidFill>
                <a:schemeClr val="accent6">
                  <a:lumMod val="75000"/>
                </a:schemeClr>
              </a:solidFill>
            </a:endParaRPr>
          </a:p>
          <a:p>
            <a:endParaRPr lang="en-US" sz="2000" dirty="0" smtClean="0">
              <a:solidFill>
                <a:schemeClr val="accent6">
                  <a:lumMod val="75000"/>
                </a:schemeClr>
              </a:solidFill>
            </a:endParaRPr>
          </a:p>
          <a:p>
            <a:endParaRPr lang="en-US" sz="2000" dirty="0">
              <a:solidFill>
                <a:schemeClr val="accent6">
                  <a:lumMod val="75000"/>
                </a:schemeClr>
              </a:solidFill>
            </a:endParaRPr>
          </a:p>
          <a:p>
            <a:endParaRPr lang="en-US" sz="2000" dirty="0" smtClean="0">
              <a:solidFill>
                <a:schemeClr val="accent6">
                  <a:lumMod val="75000"/>
                </a:schemeClr>
              </a:solidFill>
            </a:endParaRPr>
          </a:p>
          <a:p>
            <a:r>
              <a:rPr lang="en-US" sz="2000" dirty="0" smtClean="0">
                <a:solidFill>
                  <a:schemeClr val="accent4">
                    <a:lumMod val="75000"/>
                  </a:schemeClr>
                </a:solidFill>
              </a:rPr>
              <a:t>Use an appropriate procedure to show that </a:t>
            </a:r>
            <a:r>
              <a:rPr lang="en-US" sz="2000" i="1" dirty="0" smtClean="0">
                <a:solidFill>
                  <a:schemeClr val="accent4">
                    <a:lumMod val="75000"/>
                  </a:schemeClr>
                </a:solidFill>
              </a:rPr>
              <a:t>x – 4 </a:t>
            </a:r>
            <a:r>
              <a:rPr lang="en-US" sz="2000" dirty="0" smtClean="0">
                <a:solidFill>
                  <a:schemeClr val="accent4">
                    <a:lumMod val="75000"/>
                  </a:schemeClr>
                </a:solidFill>
              </a:rPr>
              <a:t>is a factor of the function</a:t>
            </a:r>
          </a:p>
          <a:p>
            <a:r>
              <a:rPr lang="en-US" sz="2000" i="1" dirty="0" smtClean="0">
                <a:solidFill>
                  <a:schemeClr val="accent4">
                    <a:lumMod val="75000"/>
                  </a:schemeClr>
                </a:solidFill>
              </a:rPr>
              <a:t>f(x) = 2x</a:t>
            </a:r>
            <a:r>
              <a:rPr lang="en-US" sz="2000" i="1" baseline="30000" dirty="0" smtClean="0">
                <a:solidFill>
                  <a:schemeClr val="accent4">
                    <a:lumMod val="75000"/>
                  </a:schemeClr>
                </a:solidFill>
              </a:rPr>
              <a:t>3</a:t>
            </a:r>
            <a:r>
              <a:rPr lang="en-US" sz="2000" i="1" dirty="0" smtClean="0">
                <a:solidFill>
                  <a:schemeClr val="accent4">
                    <a:lumMod val="75000"/>
                  </a:schemeClr>
                </a:solidFill>
              </a:rPr>
              <a:t> – 5x</a:t>
            </a:r>
            <a:r>
              <a:rPr lang="en-US" sz="2000" i="1" baseline="30000" dirty="0" smtClean="0">
                <a:solidFill>
                  <a:schemeClr val="accent4">
                    <a:lumMod val="75000"/>
                  </a:schemeClr>
                </a:solidFill>
              </a:rPr>
              <a:t>2</a:t>
            </a:r>
            <a:r>
              <a:rPr lang="en-US" sz="2000" i="1" dirty="0" smtClean="0">
                <a:solidFill>
                  <a:schemeClr val="accent4">
                    <a:lumMod val="75000"/>
                  </a:schemeClr>
                </a:solidFill>
              </a:rPr>
              <a:t> – 11x -4. </a:t>
            </a:r>
            <a:r>
              <a:rPr lang="en-US" sz="2000" dirty="0" smtClean="0">
                <a:solidFill>
                  <a:schemeClr val="accent4">
                    <a:lumMod val="75000"/>
                  </a:schemeClr>
                </a:solidFill>
              </a:rPr>
              <a:t>Explain your answer.</a:t>
            </a:r>
            <a:endParaRPr lang="en-US" sz="2000" i="1" dirty="0">
              <a:solidFill>
                <a:schemeClr val="accent4">
                  <a:lumMod val="75000"/>
                </a:schemeClr>
              </a:solidFill>
            </a:endParaRPr>
          </a:p>
        </p:txBody>
      </p:sp>
      <p:sp>
        <p:nvSpPr>
          <p:cNvPr id="4" name="Footer Placeholder 3"/>
          <p:cNvSpPr>
            <a:spLocks noGrp="1"/>
          </p:cNvSpPr>
          <p:nvPr>
            <p:ph type="ftr" sz="quarter" idx="11"/>
          </p:nvPr>
        </p:nvSpPr>
        <p:spPr/>
        <p:txBody>
          <a:bodyPr/>
          <a:lstStyle/>
          <a:p>
            <a:r>
              <a:rPr lang="en-US" smtClean="0"/>
              <a:t>©Bill Caroscio</a:t>
            </a:r>
            <a:endParaRPr lang="en-US" dirty="0"/>
          </a:p>
        </p:txBody>
      </p:sp>
    </p:spTree>
    <p:extLst>
      <p:ext uri="{BB962C8B-B14F-4D97-AF65-F5344CB8AC3E}">
        <p14:creationId xmlns:p14="http://schemas.microsoft.com/office/powerpoint/2010/main" val="1669935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413" y="540913"/>
            <a:ext cx="9190037" cy="940158"/>
          </a:xfrm>
        </p:spPr>
        <p:txBody>
          <a:bodyPr>
            <a:normAutofit fontScale="90000"/>
          </a:bodyPr>
          <a:lstStyle/>
          <a:p>
            <a:r>
              <a:rPr lang="en-US" sz="3600" b="1" dirty="0">
                <a:solidFill>
                  <a:schemeClr val="accent1">
                    <a:lumMod val="75000"/>
                  </a:schemeClr>
                </a:solidFill>
              </a:rPr>
              <a:t>We are presented with an opportunity.</a:t>
            </a:r>
            <a:r>
              <a:rPr lang="en-US" sz="3600" dirty="0"/>
              <a:t/>
            </a:r>
            <a:br>
              <a:rPr lang="en-US" sz="3600" dirty="0"/>
            </a:br>
            <a:r>
              <a:rPr lang="en-US" sz="3600" dirty="0" smtClean="0">
                <a:solidFill>
                  <a:schemeClr val="accent1">
                    <a:lumMod val="75000"/>
                  </a:schemeClr>
                </a:solidFill>
              </a:rPr>
              <a:t>Will we sink or swim as we try to implement the CCSS?</a:t>
            </a:r>
            <a:r>
              <a:rPr lang="en-US" dirty="0" smtClean="0"/>
              <a:t/>
            </a:r>
            <a:br>
              <a:rPr lang="en-US" dirty="0" smtClean="0"/>
            </a:br>
            <a:endParaRPr lang="en-US" dirty="0"/>
          </a:p>
        </p:txBody>
      </p:sp>
      <p:sp>
        <p:nvSpPr>
          <p:cNvPr id="3" name="Text Placeholder 2"/>
          <p:cNvSpPr>
            <a:spLocks noGrp="1"/>
          </p:cNvSpPr>
          <p:nvPr>
            <p:ph type="body" sz="half" idx="2"/>
          </p:nvPr>
        </p:nvSpPr>
        <p:spPr>
          <a:xfrm>
            <a:off x="2411414" y="1957387"/>
            <a:ext cx="5625004" cy="3811588"/>
          </a:xfrm>
        </p:spPr>
        <p:txBody>
          <a:bodyPr>
            <a:normAutofit/>
          </a:bodyPr>
          <a:lstStyle/>
          <a:p>
            <a:r>
              <a:rPr lang="en-US" sz="2000" dirty="0" smtClean="0"/>
              <a:t>“Thus, a teacher of mathematics has a great opportunity. If he fills his allotted time with drilling his students in routine operations he kills their interest, hampers their intellectual development, and misuses his opportunity. But if he challenges the curiosity of his students by setting them problems proportionate to their knowledge, and help them to solve their problems with stimulating questions, he may give them a taste for, and some means of, independent thinking.”</a:t>
            </a:r>
          </a:p>
          <a:p>
            <a:pPr algn="r"/>
            <a:r>
              <a:rPr lang="en-US" sz="1400" dirty="0" smtClean="0"/>
              <a:t>HTSI p. v.</a:t>
            </a:r>
            <a:endParaRPr lang="en-US" sz="1400" dirty="0"/>
          </a:p>
        </p:txBody>
      </p:sp>
      <p:sp>
        <p:nvSpPr>
          <p:cNvPr id="4" name="Footer Placeholder 3"/>
          <p:cNvSpPr>
            <a:spLocks noGrp="1"/>
          </p:cNvSpPr>
          <p:nvPr>
            <p:ph type="ftr" sz="quarter" idx="11"/>
          </p:nvPr>
        </p:nvSpPr>
        <p:spPr/>
        <p:txBody>
          <a:bodyPr/>
          <a:lstStyle/>
          <a:p>
            <a:r>
              <a:rPr lang="en-US" smtClean="0"/>
              <a:t>©Bill Caroscio</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156879" y="1686930"/>
            <a:ext cx="2444571" cy="2060822"/>
          </a:xfrm>
          <a:prstGeom prst="rect">
            <a:avLst/>
          </a:prstGeom>
        </p:spPr>
      </p:pic>
      <p:sp>
        <p:nvSpPr>
          <p:cNvPr id="6" name="TextBox 5"/>
          <p:cNvSpPr txBox="1"/>
          <p:nvPr/>
        </p:nvSpPr>
        <p:spPr>
          <a:xfrm>
            <a:off x="8900509" y="3863181"/>
            <a:ext cx="3129566" cy="1015663"/>
          </a:xfrm>
          <a:prstGeom prst="rect">
            <a:avLst/>
          </a:prstGeom>
          <a:noFill/>
        </p:spPr>
        <p:txBody>
          <a:bodyPr wrap="square" rtlCol="0">
            <a:spAutoFit/>
          </a:bodyPr>
          <a:lstStyle/>
          <a:p>
            <a:r>
              <a:rPr lang="en-US" sz="1000" u="sng" dirty="0">
                <a:hlinkClick r:id="rId3"/>
              </a:rPr>
              <a:t>https://www.youtube.com/watch?v=xVm2dbMdXRs</a:t>
            </a:r>
            <a:endParaRPr lang="en-US" sz="1000" dirty="0"/>
          </a:p>
          <a:p>
            <a:pPr fontAlgn="t"/>
            <a:r>
              <a:rPr lang="en-US" sz="1000" dirty="0"/>
              <a:t>Scene from "Abandon Ship!" / "Seven Waves Away" (1957</a:t>
            </a:r>
            <a:r>
              <a:rPr lang="en-US" sz="1000" dirty="0" smtClean="0"/>
              <a:t>)</a:t>
            </a:r>
          </a:p>
          <a:p>
            <a:pPr fontAlgn="t"/>
            <a:r>
              <a:rPr lang="en-US" sz="1000" dirty="0">
                <a:hlinkClick r:id="rId4"/>
              </a:rPr>
              <a:t>http://www.pbs.org/newshour/bb/will-sink-will-survive-states-test-common-core</a:t>
            </a:r>
            <a:r>
              <a:rPr lang="en-US" sz="1000" dirty="0" smtClean="0">
                <a:hlinkClick r:id="rId4"/>
              </a:rPr>
              <a:t>/</a:t>
            </a:r>
            <a:endParaRPr lang="en-US" sz="1000" dirty="0" smtClean="0"/>
          </a:p>
          <a:p>
            <a:pPr fontAlgn="t"/>
            <a:endParaRPr lang="en-US" sz="1000" dirty="0" smtClean="0"/>
          </a:p>
        </p:txBody>
      </p:sp>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174812" y="2403606"/>
            <a:ext cx="1490382" cy="1344146"/>
          </a:xfrm>
          <a:prstGeom prst="rect">
            <a:avLst/>
          </a:prstGeom>
        </p:spPr>
      </p:pic>
    </p:spTree>
    <p:extLst>
      <p:ext uri="{BB962C8B-B14F-4D97-AF65-F5344CB8AC3E}">
        <p14:creationId xmlns:p14="http://schemas.microsoft.com/office/powerpoint/2010/main" val="421520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6" presetClass="exit" presetSubtype="0" fill="hold" nodeType="withEffect">
                                  <p:stCondLst>
                                    <p:cond delay="0"/>
                                  </p:stCondLst>
                                  <p:childTnLst>
                                    <p:animEffect transition="out" filter="wipe(down)">
                                      <p:cBhvr>
                                        <p:cTn id="22" dur="180" accel="50000">
                                          <p:stCondLst>
                                            <p:cond delay="1820"/>
                                          </p:stCondLst>
                                        </p:cTn>
                                        <p:tgtEl>
                                          <p:spTgt spid="7"/>
                                        </p:tgtEl>
                                      </p:cBhvr>
                                    </p:animEffect>
                                    <p:anim calcmode="lin" valueType="num">
                                      <p:cBhvr>
                                        <p:cTn id="23"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24"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25"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9"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30" dur="26">
                                          <p:stCondLst>
                                            <p:cond delay="620"/>
                                          </p:stCondLst>
                                        </p:cTn>
                                        <p:tgtEl>
                                          <p:spTgt spid="7"/>
                                        </p:tgtEl>
                                      </p:cBhvr>
                                      <p:to x="100000" y="60000"/>
                                    </p:animScale>
                                    <p:animScale>
                                      <p:cBhvr>
                                        <p:cTn id="31" dur="166" decel="50000">
                                          <p:stCondLst>
                                            <p:cond delay="64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set>
                                      <p:cBhvr>
                                        <p:cTn id="3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TotalTime>
  <Words>2297</Words>
  <Application>Microsoft Office PowerPoint</Application>
  <PresentationFormat>Widescreen</PresentationFormat>
  <Paragraphs>193</Paragraphs>
  <Slides>30</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2" baseType="lpstr">
      <vt:lpstr>ＭＳ Ｐゴシック</vt:lpstr>
      <vt:lpstr>Arial</vt:lpstr>
      <vt:lpstr>Bookman Old Style</vt:lpstr>
      <vt:lpstr>Calibri</vt:lpstr>
      <vt:lpstr>Calibri Light</vt:lpstr>
      <vt:lpstr>Cambria Math</vt:lpstr>
      <vt:lpstr>Playbill</vt:lpstr>
      <vt:lpstr>Times</vt:lpstr>
      <vt:lpstr>Wingdings</vt:lpstr>
      <vt:lpstr>Office Theme</vt:lpstr>
      <vt:lpstr>Equation</vt:lpstr>
      <vt:lpstr>MathType 6.0 Equation</vt:lpstr>
      <vt:lpstr>Navigating the Common Core in Rough Water</vt:lpstr>
      <vt:lpstr>PowerPoint Presentation</vt:lpstr>
      <vt:lpstr>Why the Common Core??</vt:lpstr>
      <vt:lpstr>Intimidation</vt:lpstr>
      <vt:lpstr>“Little Black Book”!</vt:lpstr>
      <vt:lpstr>We’ve come a long way baby! Or have we?</vt:lpstr>
      <vt:lpstr>PowerPoint Presentation</vt:lpstr>
      <vt:lpstr>PowerPoint Presentation</vt:lpstr>
      <vt:lpstr>We are presented with an opportunity. Will we sink or swim as we try to implement the CCSS? </vt:lpstr>
      <vt:lpstr>PowerPoint Presentation</vt:lpstr>
      <vt:lpstr>Life is too short for  long division!! </vt:lpstr>
      <vt:lpstr>PowerPoint Presentation</vt:lpstr>
      <vt:lpstr>G-GPE.A.2 Derive the equation of a parabola given a   focus and directrix.</vt:lpstr>
      <vt:lpstr>Life is too short for factoring!!</vt:lpstr>
      <vt:lpstr>The Painted Cube</vt:lpstr>
      <vt:lpstr>Life is too short for the  quadratic formula!! </vt:lpstr>
      <vt:lpstr>PowerPoint Presentation</vt:lpstr>
      <vt:lpstr>         Common Core Task Force Public Meeting 1, Westchester - 10/29/15 http://www.ny.gov/events/first-public-session-common-core-task-force</vt:lpstr>
      <vt:lpstr>Dr. Louisa Moates nationally-renowned teacher, psychologist, researcher and author, was one of the contributing writers of the Common Core State Standards (CCSS)  https://www.psychologytoday.com/blog/child-development-central/201401/when-will-we-ever-learn </vt:lpstr>
      <vt:lpstr>Dr. Moates Continues</vt:lpstr>
      <vt:lpstr>Impact of CCSS!?</vt:lpstr>
      <vt:lpstr>What’s the Good &amp; Bad News?</vt:lpstr>
      <vt:lpstr>Impact of Poverty. Where does the US Rank?</vt:lpstr>
      <vt:lpstr>Final Thoughts</vt:lpstr>
      <vt:lpstr>Role of the Teacher</vt:lpstr>
      <vt:lpstr>Impact of Good Teachers</vt:lpstr>
      <vt:lpstr>Caveat!</vt:lpstr>
      <vt:lpstr>PowerPoint Presentation</vt:lpstr>
      <vt:lpstr>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Common Core in Rough Water</dc:title>
  <dc:creator>bcaroscio</dc:creator>
  <cp:lastModifiedBy>bcaroscio</cp:lastModifiedBy>
  <cp:revision>56</cp:revision>
  <dcterms:created xsi:type="dcterms:W3CDTF">2015-10-19T18:50:49Z</dcterms:created>
  <dcterms:modified xsi:type="dcterms:W3CDTF">2015-11-13T10:40:01Z</dcterms:modified>
</cp:coreProperties>
</file>